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3"/>
  </p:notesMasterIdLst>
  <p:sldIdLst>
    <p:sldId id="257" r:id="rId2"/>
    <p:sldId id="260" r:id="rId3"/>
    <p:sldId id="258" r:id="rId4"/>
    <p:sldId id="263" r:id="rId5"/>
    <p:sldId id="264" r:id="rId6"/>
    <p:sldId id="268" r:id="rId7"/>
    <p:sldId id="267" r:id="rId8"/>
    <p:sldId id="269" r:id="rId9"/>
    <p:sldId id="266" r:id="rId10"/>
    <p:sldId id="265" r:id="rId11"/>
    <p:sldId id="270" r:id="rId12"/>
    <p:sldId id="274" r:id="rId13"/>
    <p:sldId id="271" r:id="rId14"/>
    <p:sldId id="272" r:id="rId15"/>
    <p:sldId id="273" r:id="rId16"/>
    <p:sldId id="278" r:id="rId17"/>
    <p:sldId id="277" r:id="rId18"/>
    <p:sldId id="276" r:id="rId19"/>
    <p:sldId id="275" r:id="rId20"/>
    <p:sldId id="281" r:id="rId21"/>
    <p:sldId id="280" r:id="rId22"/>
    <p:sldId id="282" r:id="rId23"/>
    <p:sldId id="285" r:id="rId24"/>
    <p:sldId id="279" r:id="rId25"/>
    <p:sldId id="284" r:id="rId26"/>
    <p:sldId id="283" r:id="rId27"/>
    <p:sldId id="286" r:id="rId28"/>
    <p:sldId id="287" r:id="rId29"/>
    <p:sldId id="291" r:id="rId30"/>
    <p:sldId id="290" r:id="rId31"/>
    <p:sldId id="289" r:id="rId32"/>
    <p:sldId id="288" r:id="rId33"/>
    <p:sldId id="294" r:id="rId34"/>
    <p:sldId id="292" r:id="rId35"/>
    <p:sldId id="293" r:id="rId36"/>
    <p:sldId id="295" r:id="rId37"/>
    <p:sldId id="297" r:id="rId38"/>
    <p:sldId id="296" r:id="rId39"/>
    <p:sldId id="298" r:id="rId40"/>
    <p:sldId id="299" r:id="rId41"/>
    <p:sldId id="300" r:id="rId42"/>
    <p:sldId id="302" r:id="rId43"/>
    <p:sldId id="301" r:id="rId44"/>
    <p:sldId id="303" r:id="rId45"/>
    <p:sldId id="304" r:id="rId46"/>
    <p:sldId id="307" r:id="rId47"/>
    <p:sldId id="306" r:id="rId48"/>
    <p:sldId id="309" r:id="rId49"/>
    <p:sldId id="308" r:id="rId50"/>
    <p:sldId id="305" r:id="rId51"/>
    <p:sldId id="310" r:id="rId52"/>
    <p:sldId id="311" r:id="rId53"/>
    <p:sldId id="312" r:id="rId54"/>
    <p:sldId id="313" r:id="rId55"/>
    <p:sldId id="314" r:id="rId56"/>
    <p:sldId id="315" r:id="rId57"/>
    <p:sldId id="318" r:id="rId58"/>
    <p:sldId id="316" r:id="rId59"/>
    <p:sldId id="317"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8" r:id="rId79"/>
    <p:sldId id="337" r:id="rId80"/>
    <p:sldId id="339" r:id="rId81"/>
    <p:sldId id="340" r:id="rId82"/>
    <p:sldId id="341" r:id="rId83"/>
    <p:sldId id="342" r:id="rId84"/>
    <p:sldId id="345" r:id="rId85"/>
    <p:sldId id="344" r:id="rId86"/>
    <p:sldId id="343" r:id="rId87"/>
    <p:sldId id="346" r:id="rId88"/>
    <p:sldId id="347" r:id="rId89"/>
    <p:sldId id="348" r:id="rId90"/>
    <p:sldId id="349" r:id="rId91"/>
    <p:sldId id="350" r:id="rId92"/>
    <p:sldId id="351" r:id="rId93"/>
    <p:sldId id="352" r:id="rId94"/>
    <p:sldId id="353" r:id="rId95"/>
    <p:sldId id="354" r:id="rId96"/>
    <p:sldId id="357" r:id="rId97"/>
    <p:sldId id="358" r:id="rId98"/>
    <p:sldId id="355" r:id="rId99"/>
    <p:sldId id="356" r:id="rId100"/>
    <p:sldId id="359" r:id="rId101"/>
    <p:sldId id="360" r:id="rId102"/>
    <p:sldId id="361" r:id="rId103"/>
    <p:sldId id="362" r:id="rId104"/>
    <p:sldId id="363" r:id="rId105"/>
    <p:sldId id="365" r:id="rId106"/>
    <p:sldId id="364" r:id="rId107"/>
    <p:sldId id="367" r:id="rId108"/>
    <p:sldId id="366" r:id="rId109"/>
    <p:sldId id="369" r:id="rId110"/>
    <p:sldId id="371" r:id="rId111"/>
    <p:sldId id="368" r:id="rId112"/>
    <p:sldId id="372" r:id="rId113"/>
    <p:sldId id="370" r:id="rId114"/>
    <p:sldId id="373" r:id="rId115"/>
    <p:sldId id="374" r:id="rId116"/>
    <p:sldId id="377" r:id="rId117"/>
    <p:sldId id="376" r:id="rId118"/>
    <p:sldId id="375" r:id="rId119"/>
    <p:sldId id="378" r:id="rId120"/>
    <p:sldId id="379" r:id="rId121"/>
    <p:sldId id="380" r:id="rId122"/>
    <p:sldId id="381" r:id="rId123"/>
    <p:sldId id="382" r:id="rId124"/>
    <p:sldId id="383" r:id="rId125"/>
    <p:sldId id="384" r:id="rId126"/>
    <p:sldId id="385" r:id="rId127"/>
    <p:sldId id="386" r:id="rId128"/>
    <p:sldId id="387" r:id="rId129"/>
    <p:sldId id="392" r:id="rId130"/>
    <p:sldId id="389" r:id="rId131"/>
    <p:sldId id="388" r:id="rId132"/>
    <p:sldId id="394" r:id="rId133"/>
    <p:sldId id="391" r:id="rId134"/>
    <p:sldId id="395" r:id="rId135"/>
    <p:sldId id="393" r:id="rId136"/>
    <p:sldId id="396" r:id="rId137"/>
    <p:sldId id="399" r:id="rId138"/>
    <p:sldId id="397" r:id="rId139"/>
    <p:sldId id="398" r:id="rId140"/>
    <p:sldId id="402" r:id="rId141"/>
    <p:sldId id="400" r:id="rId142"/>
    <p:sldId id="403" r:id="rId143"/>
    <p:sldId id="401" r:id="rId144"/>
    <p:sldId id="404" r:id="rId145"/>
    <p:sldId id="390" r:id="rId146"/>
    <p:sldId id="405" r:id="rId147"/>
    <p:sldId id="406" r:id="rId148"/>
    <p:sldId id="413" r:id="rId149"/>
    <p:sldId id="407" r:id="rId150"/>
    <p:sldId id="414" r:id="rId151"/>
    <p:sldId id="408" r:id="rId152"/>
    <p:sldId id="415" r:id="rId153"/>
    <p:sldId id="409" r:id="rId154"/>
    <p:sldId id="416" r:id="rId155"/>
    <p:sldId id="410" r:id="rId156"/>
    <p:sldId id="417" r:id="rId157"/>
    <p:sldId id="411" r:id="rId158"/>
    <p:sldId id="418" r:id="rId159"/>
    <p:sldId id="412" r:id="rId160"/>
    <p:sldId id="419" r:id="rId161"/>
    <p:sldId id="420" r:id="rId162"/>
    <p:sldId id="421" r:id="rId163"/>
    <p:sldId id="422" r:id="rId164"/>
    <p:sldId id="423" r:id="rId165"/>
    <p:sldId id="424" r:id="rId166"/>
    <p:sldId id="425" r:id="rId167"/>
    <p:sldId id="426" r:id="rId168"/>
    <p:sldId id="427" r:id="rId169"/>
    <p:sldId id="428" r:id="rId170"/>
    <p:sldId id="429" r:id="rId171"/>
    <p:sldId id="432" r:id="rId17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9F60"/>
    <a:srgbClr val="712CAB"/>
    <a:srgbClr val="2862EE"/>
    <a:srgbClr val="EE654D"/>
    <a:srgbClr val="F6CE40"/>
    <a:srgbClr val="DA2032"/>
    <a:srgbClr val="F2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83"/>
    <p:restoredTop sz="79568"/>
  </p:normalViewPr>
  <p:slideViewPr>
    <p:cSldViewPr snapToGrid="0">
      <p:cViewPr varScale="1">
        <p:scale>
          <a:sx n="93" d="100"/>
          <a:sy n="93" d="100"/>
        </p:scale>
        <p:origin x="232" y="208"/>
      </p:cViewPr>
      <p:guideLst/>
    </p:cSldViewPr>
  </p:slideViewPr>
  <p:notesTextViewPr>
    <p:cViewPr>
      <p:scale>
        <a:sx n="1" d="1"/>
        <a:sy n="1" d="1"/>
      </p:scale>
      <p:origin x="0" y="-496"/>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ableStyles" Target="tableStyle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A2CF68-C8BE-9740-8040-97A1B87742DE}" type="datetimeFigureOut">
              <a:rPr lang="de-DE" smtClean="0"/>
              <a:t>15.11.24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F2512-2C16-DA41-B43F-1B6DC9725875}" type="slidenum">
              <a:rPr lang="de-DE" smtClean="0"/>
              <a:t>‹Nr.›</a:t>
            </a:fld>
            <a:endParaRPr lang="de-DE"/>
          </a:p>
        </p:txBody>
      </p:sp>
    </p:spTree>
    <p:extLst>
      <p:ext uri="{BB962C8B-B14F-4D97-AF65-F5344CB8AC3E}">
        <p14:creationId xmlns:p14="http://schemas.microsoft.com/office/powerpoint/2010/main" val="4140109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www.fedlex.admin.ch/eli/cc/2007/150/de" TargetMode="External"/><Relationship Id="rId2" Type="http://schemas.openxmlformats.org/officeDocument/2006/relationships/slide" Target="../slides/slide107.xml"/><Relationship Id="rId1" Type="http://schemas.openxmlformats.org/officeDocument/2006/relationships/notesMaster" Target="../notesMasters/notesMaster1.xml"/><Relationship Id="rId4" Type="http://schemas.openxmlformats.org/officeDocument/2006/relationships/hyperlink" Target="https://www.bakom.admin.ch/bakom/de/home/elektronische-medien/informationen-ueber-radio-und-fernsehveranstalter/srg-ssr/konzessionierung-und-technik-srg-ssr.html" TargetMode="Externa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fedlex.admin.ch/eli/cc/2007/150/de" TargetMode="External"/><Relationship Id="rId2" Type="http://schemas.openxmlformats.org/officeDocument/2006/relationships/slide" Target="../slides/slide109.xml"/><Relationship Id="rId1" Type="http://schemas.openxmlformats.org/officeDocument/2006/relationships/notesMaster" Target="../notesMasters/notesMaster1.xml"/><Relationship Id="rId4" Type="http://schemas.openxmlformats.org/officeDocument/2006/relationships/hyperlink" Target="https://www.bakom.admin.ch/bakom/de/home/elektronische-medien/informationen-ueber-radio-und-fernsehveranstalter/srg-ssr/konzessionierung-und-technik-srg-ssr.html" TargetMode="Externa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www.fedlex.admin.ch/eli/cc/2007/150/de" TargetMode="External"/><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hyperlink" Target="https://www.bakom.admin.ch/bakom/de/home/elektronische-medien/informationen-ueber-radio-und-fernsehveranstalter/srg-ssr/konzessionierung-und-technik-srg-ssr.htm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fedlex.admin.ch/eli/cc/2007/150/de" TargetMode="External"/><Relationship Id="rId2" Type="http://schemas.openxmlformats.org/officeDocument/2006/relationships/slide" Target="../slides/slide113.xml"/><Relationship Id="rId1" Type="http://schemas.openxmlformats.org/officeDocument/2006/relationships/notesMaster" Target="../notesMasters/notesMaster1.xml"/><Relationship Id="rId4" Type="http://schemas.openxmlformats.org/officeDocument/2006/relationships/hyperlink" Target="https://www.bakom.admin.ch/bakom/de/home/elektronische-medien/informationen-ueber-radio-und-fernsehveranstalter/srg-ssr/konzessionierung-und-technik-srg-ssr.html" TargetMode="Externa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www.fedlex.admin.ch/eli/cc/2007/150/de" TargetMode="External"/><Relationship Id="rId2" Type="http://schemas.openxmlformats.org/officeDocument/2006/relationships/slide" Target="../slides/slide115.xml"/><Relationship Id="rId1" Type="http://schemas.openxmlformats.org/officeDocument/2006/relationships/notesMaster" Target="../notesMasters/notesMaster1.xml"/><Relationship Id="rId4" Type="http://schemas.openxmlformats.org/officeDocument/2006/relationships/hyperlink" Target="https://www.bakom.admin.ch/bakom/de/home/elektronische-medien/informationen-ueber-radio-und-fernsehveranstalter/srg-ssr/konzessionierung-und-technik-srg-ssr.html" TargetMode="Externa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www.fedlex.admin.ch/eli/cc/2007/150/de" TargetMode="External"/><Relationship Id="rId2" Type="http://schemas.openxmlformats.org/officeDocument/2006/relationships/slide" Target="../slides/slide117.xml"/><Relationship Id="rId1" Type="http://schemas.openxmlformats.org/officeDocument/2006/relationships/notesMaster" Target="../notesMasters/notesMaster1.xml"/><Relationship Id="rId4" Type="http://schemas.openxmlformats.org/officeDocument/2006/relationships/hyperlink" Target="https://www.bakom.admin.ch/bakom/de/home/elektronische-medien/informationen-ueber-radio-und-fernsehveranstalter/srg-ssr/konzessionierung-und-technik-srg-ssr.html" TargetMode="Externa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www.fedlex.admin.ch/eli/cc/2007/150/de" TargetMode="External"/><Relationship Id="rId2" Type="http://schemas.openxmlformats.org/officeDocument/2006/relationships/slide" Target="../slides/slide119.xml"/><Relationship Id="rId1" Type="http://schemas.openxmlformats.org/officeDocument/2006/relationships/notesMaster" Target="../notesMasters/notesMaster1.xml"/><Relationship Id="rId4" Type="http://schemas.openxmlformats.org/officeDocument/2006/relationships/hyperlink" Target="https://www.bakom.admin.ch/bakom/de/home/elektronische-medien/informationen-ueber-radio-und-fernsehveranstalter/srg-ssr/konzessionierung-und-technik-srg-ssr.html" TargetMode="Externa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fedlex.admin.ch/eli/cc/2007/150/de" TargetMode="External"/><Relationship Id="rId2" Type="http://schemas.openxmlformats.org/officeDocument/2006/relationships/slide" Target="../slides/slide121.xml"/><Relationship Id="rId1" Type="http://schemas.openxmlformats.org/officeDocument/2006/relationships/notesMaster" Target="../notesMasters/notesMaster1.xml"/><Relationship Id="rId4" Type="http://schemas.openxmlformats.org/officeDocument/2006/relationships/hyperlink" Target="https://www.bakom.admin.ch/bakom/de/home/elektronische-medien/informationen-ueber-radio-und-fernsehveranstalter/srg-ssr/konzessionierung-und-technik-srg-ssr.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s://www.fedlex.admin.ch/eli/cc/2007/150/de" TargetMode="External"/><Relationship Id="rId2" Type="http://schemas.openxmlformats.org/officeDocument/2006/relationships/slide" Target="../slides/slide123.xml"/><Relationship Id="rId1" Type="http://schemas.openxmlformats.org/officeDocument/2006/relationships/notesMaster" Target="../notesMasters/notesMaster1.xml"/><Relationship Id="rId4" Type="http://schemas.openxmlformats.org/officeDocument/2006/relationships/hyperlink" Target="https://www.bakom.admin.ch/bakom/de/home/elektronische-medien/informationen-ueber-radio-und-fernsehveranstalter/srg-ssr/konzessionierung-und-technik-srg-ssr.html" TargetMode="Externa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s://www.fedlex.admin.ch/eli/cc/2007/150/de" TargetMode="External"/><Relationship Id="rId2" Type="http://schemas.openxmlformats.org/officeDocument/2006/relationships/slide" Target="../slides/slide125.xml"/><Relationship Id="rId1" Type="http://schemas.openxmlformats.org/officeDocument/2006/relationships/notesMaster" Target="../notesMasters/notesMaster1.xml"/><Relationship Id="rId4" Type="http://schemas.openxmlformats.org/officeDocument/2006/relationships/hyperlink" Target="https://www.bakom.admin.ch/bakom/de/home/elektronische-medien/informationen-ueber-radio-und-fernsehveranstalter/srg-ssr/konzessionierung-und-technik-srg-ssr.html" TargetMode="Externa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www.fedlex.admin.ch/eli/cc/2007/150/de" TargetMode="External"/><Relationship Id="rId2" Type="http://schemas.openxmlformats.org/officeDocument/2006/relationships/slide" Target="../slides/slide127.xml"/><Relationship Id="rId1" Type="http://schemas.openxmlformats.org/officeDocument/2006/relationships/notesMaster" Target="../notesMasters/notesMaster1.xml"/><Relationship Id="rId4" Type="http://schemas.openxmlformats.org/officeDocument/2006/relationships/hyperlink" Target="https://www.bakom.admin.ch/bakom/de/home/elektronische-medien/informationen-ueber-radio-und-fernsehveranstalter/srg-ssr/konzessionierung-und-technik-srg-ssr.html" TargetMode="Externa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hyperlink" Target="https://www.fedlex.admin.ch/eli/cc/1999/404/de" TargetMode="External"/><Relationship Id="rId2" Type="http://schemas.openxmlformats.org/officeDocument/2006/relationships/slide" Target="../slides/slide132.xml"/><Relationship Id="rId1" Type="http://schemas.openxmlformats.org/officeDocument/2006/relationships/notesMaster" Target="../notesMasters/notesMaster1.xml"/><Relationship Id="rId5" Type="http://schemas.openxmlformats.org/officeDocument/2006/relationships/hyperlink" Target="https://www.bakom.admin.ch/bakom/de/home/elektronische-medien/informationen-ueber-radio-und-fernsehveranstalter/srg-ssr/konzessionierung-und-technik-srg-ssr.html" TargetMode="External"/><Relationship Id="rId4" Type="http://schemas.openxmlformats.org/officeDocument/2006/relationships/hyperlink" Target="https://www.fedlex.admin.ch/eli/cc/2007/150/de" TargetMode="Externa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s://www.fedlex.admin.ch/eli/cc/2007/150/de" TargetMode="External"/><Relationship Id="rId2" Type="http://schemas.openxmlformats.org/officeDocument/2006/relationships/slide" Target="../slides/slide134.xml"/><Relationship Id="rId1" Type="http://schemas.openxmlformats.org/officeDocument/2006/relationships/notesMaster" Target="../notesMasters/notesMaster1.xml"/><Relationship Id="rId4" Type="http://schemas.openxmlformats.org/officeDocument/2006/relationships/hyperlink" Target="https://www.srgssr.ch/de/was-wir-tun/qualitaet/qualitaetssicherung" TargetMode="Externa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resserat.ch/journalistenkodex/richtlinie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resserat.ch/beschwerde/verfahren/"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srgssr.ch/de/kontakt/ombudsstellen"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resserat.ch/journalistenkodex/richtlinie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resserat.ch/journalistenkodex/richtlinie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about.instagram.com/de-de/blog/announcements/instagram-community-guidelines-faqs/"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tiktok.com/community-guidelines/de-de/integrity-authenticity/#1" TargetMode="External"/><Relationship Id="rId5" Type="http://schemas.openxmlformats.org/officeDocument/2006/relationships/hyperlink" Target="https://www.facebook.com/help/188118808357379" TargetMode="External"/><Relationship Id="rId4" Type="http://schemas.openxmlformats.org/officeDocument/2006/relationships/hyperlink" Target="https://help.twitter.com/de/resources/addressing-misleading-info"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resserat.ch/journalistenkodex/richtlinie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worldpressphoto.org/contest/2023/verification-process/what-counts-as-manipulation"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watson.ch/digital/chatgpt/709418232-erkennst-du-das-ki-generierte-fake-foto-hier-kannst-du-dich-testen"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watson.ch/digital/chatgpt/709418232-erkennst-du-das-ki-generierte-fake-foto-hier-kannst-du-dich-testen"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Webseite: </a:t>
            </a:r>
            <a:r>
              <a:rPr lang="de-DE" dirty="0"/>
              <a:t>https://</a:t>
            </a:r>
            <a:r>
              <a:rPr lang="de-DE" dirty="0" err="1"/>
              <a:t>www.newstest.ch</a:t>
            </a:r>
            <a:r>
              <a:rPr lang="de-DE" dirty="0"/>
              <a:t> </a:t>
            </a:r>
          </a:p>
          <a:p>
            <a:endParaRPr lang="de-DE" dirty="0"/>
          </a:p>
          <a:p>
            <a:r>
              <a:rPr lang="de-DE" b="1" dirty="0"/>
              <a:t>Studie: </a:t>
            </a:r>
            <a:r>
              <a:rPr lang="de-DE" dirty="0"/>
              <a:t>https://</a:t>
            </a:r>
            <a:r>
              <a:rPr lang="de-DE" dirty="0" err="1"/>
              <a:t>www.bakom.admin.ch</a:t>
            </a:r>
            <a:r>
              <a:rPr lang="de-DE" dirty="0"/>
              <a:t>/</a:t>
            </a:r>
            <a:r>
              <a:rPr lang="de-DE" dirty="0" err="1"/>
              <a:t>dam</a:t>
            </a:r>
            <a:r>
              <a:rPr lang="de-DE" dirty="0"/>
              <a:t>/</a:t>
            </a:r>
            <a:r>
              <a:rPr lang="de-DE" dirty="0" err="1"/>
              <a:t>bakom</a:t>
            </a:r>
            <a:r>
              <a:rPr lang="de-DE" dirty="0"/>
              <a:t>/de/</a:t>
            </a:r>
            <a:r>
              <a:rPr lang="de-DE" dirty="0" err="1"/>
              <a:t>dokumente</a:t>
            </a:r>
            <a:r>
              <a:rPr lang="de-DE" dirty="0"/>
              <a:t>/</a:t>
            </a:r>
            <a:r>
              <a:rPr lang="de-DE" dirty="0" err="1"/>
              <a:t>bakom</a:t>
            </a:r>
            <a:r>
              <a:rPr lang="de-DE" dirty="0"/>
              <a:t>/</a:t>
            </a:r>
            <a:r>
              <a:rPr lang="de-DE" dirty="0" err="1"/>
              <a:t>elektronische_medien</a:t>
            </a:r>
            <a:r>
              <a:rPr lang="de-DE" dirty="0"/>
              <a:t>/Zahlen%20und%20Fakten/Studien/schlussbericht-die-edienkompetenz-derschweizer-bevoelkerung.pdf.download.pdf/Bercht%20Medienkompetenz%202022%202.pdf</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a:t>
            </a:fld>
            <a:endParaRPr lang="de-DE"/>
          </a:p>
        </p:txBody>
      </p:sp>
    </p:spTree>
    <p:extLst>
      <p:ext uri="{BB962C8B-B14F-4D97-AF65-F5344CB8AC3E}">
        <p14:creationId xmlns:p14="http://schemas.microsoft.com/office/powerpoint/2010/main" val="929683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“Dieser Beitrag versucht, Menschen in die Irre zu führen. Es handelt sich um eine Falschinformation. Macht das jemand mit Absicht, spricht man von Desinformation. Der Absender ist kein seriöses Medium. Viele Tippfehler, Grossschreibung oder mehrfach verwendete Ausrufezeichen können einen Hinweis darauf geben, dass es keine seriöse Information ist. Wird ein Beitrag von einer Faktencheck-Organisation wie “”</a:t>
            </a:r>
            <a:r>
              <a:rPr lang="de-CH" b="0" i="0" u="none" strike="noStrike" dirty="0" err="1">
                <a:solidFill>
                  <a:srgbClr val="000000"/>
                </a:solidFill>
                <a:effectLst/>
                <a:latin typeface="font"/>
              </a:rPr>
              <a:t>Correctiv</a:t>
            </a:r>
            <a:r>
              <a:rPr lang="de-CH" b="0" i="0" u="none" strike="noStrike" dirty="0">
                <a:solidFill>
                  <a:srgbClr val="000000"/>
                </a:solidFill>
                <a:effectLst/>
                <a:latin typeface="font"/>
              </a:rPr>
              <a:t>”” als “”falsch”” markiert, ist das ein deutlicher, zusätzlicher Hinweis, dass eine Information nicht korrekt ist.</a:t>
            </a:r>
            <a:br>
              <a:rPr lang="de-CH" b="0" i="0" u="none" strike="noStrike" dirty="0">
                <a:solidFill>
                  <a:srgbClr val="000000"/>
                </a:solidFill>
                <a:effectLst/>
                <a:latin typeface="font"/>
              </a:rPr>
            </a:br>
            <a:r>
              <a:rPr lang="de-CH" b="0" i="0" u="none" strike="noStrike" dirty="0">
                <a:solidFill>
                  <a:srgbClr val="000000"/>
                </a:solidFill>
                <a:effectLst/>
                <a:latin typeface="font"/>
              </a:rPr>
              <a:t>Wichtige Anmerkung: Bei diesem Beitrag handelt es sich um ein erfundenes Fallbeispiel.</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12</a:t>
            </a:fld>
            <a:endParaRPr lang="de-DE"/>
          </a:p>
        </p:txBody>
      </p:sp>
    </p:spTree>
    <p:extLst>
      <p:ext uri="{BB962C8B-B14F-4D97-AF65-F5344CB8AC3E}">
        <p14:creationId xmlns:p14="http://schemas.microsoft.com/office/powerpoint/2010/main" val="23172796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geht es um Soziale Medien, z. B. Facebook oder X (vormals Twitter). Du siehst nacheinander verschiedene Aussagen. Du sollst für jede Aussage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a:p>
            <a:pPr algn="l"/>
            <a:endParaRPr lang="de-CH" b="0" i="0" u="none" strike="noStrike" dirty="0">
              <a:solidFill>
                <a:srgbClr val="000000"/>
              </a:solidFill>
              <a:effectLst/>
              <a:latin typeface="font"/>
            </a:endParaRPr>
          </a:p>
        </p:txBody>
      </p:sp>
      <p:sp>
        <p:nvSpPr>
          <p:cNvPr id="4" name="Foliennummernplatzhalter 3"/>
          <p:cNvSpPr>
            <a:spLocks noGrp="1"/>
          </p:cNvSpPr>
          <p:nvPr>
            <p:ph type="sldNum" sz="quarter" idx="5"/>
          </p:nvPr>
        </p:nvSpPr>
        <p:spPr/>
        <p:txBody>
          <a:bodyPr/>
          <a:lstStyle/>
          <a:p>
            <a:fld id="{592F2512-2C16-DA41-B43F-1B6DC9725875}" type="slidenum">
              <a:rPr lang="de-DE" smtClean="0"/>
              <a:t>102</a:t>
            </a:fld>
            <a:endParaRPr lang="de-DE"/>
          </a:p>
        </p:txBody>
      </p:sp>
    </p:spTree>
    <p:extLst>
      <p:ext uri="{BB962C8B-B14F-4D97-AF65-F5344CB8AC3E}">
        <p14:creationId xmlns:p14="http://schemas.microsoft.com/office/powerpoint/2010/main" val="11194937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ist wahr. Kommentare unter öffentlichen Beiträgen auf Plattformen wie Facebook und X (Twitter) sind öffentlich. Sie können also auch von anderen Personen gelesen und weiter kommentiert werden.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103</a:t>
            </a:fld>
            <a:endParaRPr lang="de-DE"/>
          </a:p>
        </p:txBody>
      </p:sp>
    </p:spTree>
    <p:extLst>
      <p:ext uri="{BB962C8B-B14F-4D97-AF65-F5344CB8AC3E}">
        <p14:creationId xmlns:p14="http://schemas.microsoft.com/office/powerpoint/2010/main" val="24044528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geht es um Soziale Medien, z. B. Facebook oder X (vormals Twitter). Du siehst nacheinander verschiedene Aussagen. Du sollst für jede Aussage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a:p>
            <a:pPr algn="l"/>
            <a:endParaRPr lang="de-CH" b="0" i="0" u="none" strike="noStrike" dirty="0">
              <a:solidFill>
                <a:srgbClr val="000000"/>
              </a:solidFill>
              <a:effectLst/>
              <a:latin typeface="font"/>
            </a:endParaRPr>
          </a:p>
        </p:txBody>
      </p:sp>
      <p:sp>
        <p:nvSpPr>
          <p:cNvPr id="4" name="Foliennummernplatzhalter 3"/>
          <p:cNvSpPr>
            <a:spLocks noGrp="1"/>
          </p:cNvSpPr>
          <p:nvPr>
            <p:ph type="sldNum" sz="quarter" idx="5"/>
          </p:nvPr>
        </p:nvSpPr>
        <p:spPr/>
        <p:txBody>
          <a:bodyPr/>
          <a:lstStyle/>
          <a:p>
            <a:fld id="{592F2512-2C16-DA41-B43F-1B6DC9725875}" type="slidenum">
              <a:rPr lang="de-DE" smtClean="0"/>
              <a:t>104</a:t>
            </a:fld>
            <a:endParaRPr lang="de-DE"/>
          </a:p>
        </p:txBody>
      </p:sp>
    </p:spTree>
    <p:extLst>
      <p:ext uri="{BB962C8B-B14F-4D97-AF65-F5344CB8AC3E}">
        <p14:creationId xmlns:p14="http://schemas.microsoft.com/office/powerpoint/2010/main" val="25002943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ist falsch. Auch wer Informationen online postet, muss sich über deren Konsequenzen bewusst sein. Es gibt ein Gesetz dazu, das Schweizer Datenschutzgesetz. Dort wird erwähnt, dass alle das Recht auf Korrektur haben, also auf Berichtigung falscher Daten. Aber Berichtigungs- und Löschverfahren sind oft langwierig, der Schaden ist schon entstanden, und das Internet vergisst nie komplett. Es kann technisch sehr schwierig sein, die Daten auch auf Backups und überall, wo sie weitergeleitet wurden, effektiv zu löschen.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105</a:t>
            </a:fld>
            <a:endParaRPr lang="de-DE"/>
          </a:p>
        </p:txBody>
      </p:sp>
    </p:spTree>
    <p:extLst>
      <p:ext uri="{BB962C8B-B14F-4D97-AF65-F5344CB8AC3E}">
        <p14:creationId xmlns:p14="http://schemas.microsoft.com/office/powerpoint/2010/main" val="35627592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u="sng" dirty="0"/>
              <a:t>Max. Punkte möglich</a:t>
            </a:r>
            <a:r>
              <a:rPr lang="de-DE" dirty="0"/>
              <a:t>: 8</a:t>
            </a:r>
          </a:p>
          <a:p>
            <a:pPr algn="l"/>
            <a:endParaRPr lang="de-CH" b="0" i="0" u="none" strike="noStrike" dirty="0">
              <a:solidFill>
                <a:srgbClr val="000000"/>
              </a:solidFill>
              <a:effectLst/>
              <a:latin typeface="font"/>
            </a:endParaRPr>
          </a:p>
        </p:txBody>
      </p:sp>
      <p:sp>
        <p:nvSpPr>
          <p:cNvPr id="4" name="Foliennummernplatzhalter 3"/>
          <p:cNvSpPr>
            <a:spLocks noGrp="1"/>
          </p:cNvSpPr>
          <p:nvPr>
            <p:ph type="sldNum" sz="quarter" idx="5"/>
          </p:nvPr>
        </p:nvSpPr>
        <p:spPr/>
        <p:txBody>
          <a:bodyPr/>
          <a:lstStyle/>
          <a:p>
            <a:fld id="{592F2512-2C16-DA41-B43F-1B6DC9725875}" type="slidenum">
              <a:rPr lang="de-DE" smtClean="0"/>
              <a:t>106</a:t>
            </a:fld>
            <a:endParaRPr lang="de-DE"/>
          </a:p>
        </p:txBody>
      </p:sp>
    </p:spTree>
    <p:extLst>
      <p:ext uri="{BB962C8B-B14F-4D97-AF65-F5344CB8AC3E}">
        <p14:creationId xmlns:p14="http://schemas.microsoft.com/office/powerpoint/2010/main" val="92803855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Medien. Manche davon gehören zu privaten Unternehmen, manche werden im Rahmen eines öffentlichen Auftrags (Konzession) bereitgestellt. Konzession bedeutet, dass gesetzliche Vorgaben eingehalten werden müssen (</a:t>
            </a:r>
            <a:r>
              <a:rPr lang="de-CH" b="0" i="0" u="sng" strike="noStrike" dirty="0">
                <a:solidFill>
                  <a:srgbClr val="000000"/>
                </a:solidFill>
                <a:effectLst/>
                <a:latin typeface="font"/>
                <a:hlinkClick r:id="rId3"/>
              </a:rPr>
              <a:t>Radio- und Fernsehgesetz (RTVG)</a:t>
            </a:r>
            <a:r>
              <a:rPr lang="de-CH" b="0" i="0" u="none" strike="noStrike" dirty="0">
                <a:solidFill>
                  <a:srgbClr val="000000"/>
                </a:solidFill>
                <a:effectLst/>
                <a:latin typeface="font"/>
              </a:rPr>
              <a:t>). So muss ein Medium mit einer Konzession beispielsweise vertieft über lokale, regionale politische, wirtschaftliche und soziale Zusammenhänge informieren sowie zum kulturellen Leben im Versorgungsgebiet beigetragen. Innerhalb dieser Rahmenbedingungen ist das Medium aber organisatorisch und programmlich unabhängig. Weitere Informationen </a:t>
            </a:r>
            <a:r>
              <a:rPr lang="de-CH" b="0" i="0" u="sng" strike="noStrike" dirty="0">
                <a:solidFill>
                  <a:srgbClr val="000000"/>
                </a:solidFill>
                <a:effectLst/>
                <a:latin typeface="font"/>
                <a:hlinkClick r:id="rId4"/>
              </a:rPr>
              <a:t>findest du hier</a:t>
            </a:r>
            <a:r>
              <a:rPr lang="de-CH" b="0" i="0" u="none" strike="noStrike" dirty="0">
                <a:solidFill>
                  <a:srgbClr val="000000"/>
                </a:solidFill>
                <a:effectLst/>
                <a:latin typeface="font"/>
              </a:rPr>
              <a:t>.</a:t>
            </a:r>
          </a:p>
          <a:p>
            <a:pPr algn="l"/>
            <a:r>
              <a:rPr lang="de-CH" b="0" i="0" u="none" strike="noStrike" dirty="0">
                <a:solidFill>
                  <a:srgbClr val="000000"/>
                </a:solidFill>
                <a:effectLst/>
                <a:latin typeface="font"/>
              </a:rPr>
              <a:t>Entscheide für jedes Logo, ob es ein Medium mit oder ohne öffentlichem Auftrag ist. Für die Entscheidung kannst du das Bild entweder auf den Ordner ziehen, den du für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107</a:t>
            </a:fld>
            <a:endParaRPr lang="de-DE"/>
          </a:p>
        </p:txBody>
      </p:sp>
    </p:spTree>
    <p:extLst>
      <p:ext uri="{BB962C8B-B14F-4D97-AF65-F5344CB8AC3E}">
        <p14:creationId xmlns:p14="http://schemas.microsoft.com/office/powerpoint/2010/main" val="34560149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 Neue Zürcher Zeitung (NZZ) ist eine Schweizer Tageszeitung, die ohne öffentlichen Auftrag bereitgestellt wird. Die NZZ hat Sitz in Zürich und erschien 1780 das erste Mal. Medienvielfalt ist für eine funktionierende Demokratie wichtig. Nimmt die Vielfalt ab, kann beispielsweise die Teilnahme der Bevölkerung an Wahlen sinken.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p:txBody>
      </p:sp>
      <p:sp>
        <p:nvSpPr>
          <p:cNvPr id="4" name="Foliennummernplatzhalter 3"/>
          <p:cNvSpPr>
            <a:spLocks noGrp="1"/>
          </p:cNvSpPr>
          <p:nvPr>
            <p:ph type="sldNum" sz="quarter" idx="5"/>
          </p:nvPr>
        </p:nvSpPr>
        <p:spPr/>
        <p:txBody>
          <a:bodyPr/>
          <a:lstStyle/>
          <a:p>
            <a:fld id="{592F2512-2C16-DA41-B43F-1B6DC9725875}" type="slidenum">
              <a:rPr lang="de-DE" smtClean="0"/>
              <a:t>108</a:t>
            </a:fld>
            <a:endParaRPr lang="de-DE"/>
          </a:p>
        </p:txBody>
      </p:sp>
    </p:spTree>
    <p:extLst>
      <p:ext uri="{BB962C8B-B14F-4D97-AF65-F5344CB8AC3E}">
        <p14:creationId xmlns:p14="http://schemas.microsoft.com/office/powerpoint/2010/main" val="27155276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Medien. Manche davon gehören zu privaten Unternehmen, manche werden im Rahmen eines öffentlichen </a:t>
            </a:r>
            <a:r>
              <a:rPr lang="de-CH" b="0" i="0" u="none" strike="noStrike" dirty="0" err="1">
                <a:solidFill>
                  <a:srgbClr val="000000"/>
                </a:solidFill>
                <a:effectLst/>
                <a:latin typeface="font"/>
              </a:rPr>
              <a:t>Autrags</a:t>
            </a:r>
            <a:r>
              <a:rPr lang="de-CH" b="0" i="0" u="none" strike="noStrike" dirty="0">
                <a:solidFill>
                  <a:srgbClr val="000000"/>
                </a:solidFill>
                <a:effectLst/>
                <a:latin typeface="font"/>
              </a:rPr>
              <a:t> (Konzession) bereitgestellt. Konzession bedeutet, dass gesetzliche Vorgaben eingehalten werden müssen (</a:t>
            </a:r>
            <a:r>
              <a:rPr lang="de-CH" b="0" i="0" u="sng" strike="noStrike" dirty="0">
                <a:solidFill>
                  <a:srgbClr val="000000"/>
                </a:solidFill>
                <a:effectLst/>
                <a:latin typeface="font"/>
                <a:hlinkClick r:id="rId3"/>
              </a:rPr>
              <a:t>Radio- und Fernsehgesetz (RTVG)</a:t>
            </a:r>
            <a:r>
              <a:rPr lang="de-CH" b="0" i="0" u="none" strike="noStrike" dirty="0">
                <a:solidFill>
                  <a:srgbClr val="000000"/>
                </a:solidFill>
                <a:effectLst/>
                <a:latin typeface="font"/>
              </a:rPr>
              <a:t>). So muss ein Medium mit einer Konzession beispielsweise vertieft über lokale, regionale politische, wirtschaftliche und soziale Zusammenhänge informieren sowie zum kulturellen Leben im Versorgungsgebiet beigetragen. Innerhalb dieser Rahmenbedingungen ist das Medium aber organisatorisch und programmlich unabhängig. Weitere Informationen </a:t>
            </a:r>
            <a:r>
              <a:rPr lang="de-CH" b="0" i="0" u="sng" strike="noStrike" dirty="0">
                <a:solidFill>
                  <a:srgbClr val="000000"/>
                </a:solidFill>
                <a:effectLst/>
                <a:latin typeface="font"/>
                <a:hlinkClick r:id="rId4"/>
              </a:rPr>
              <a:t>findest du hier</a:t>
            </a:r>
            <a:r>
              <a:rPr lang="de-CH" b="0" i="0" u="none" strike="noStrike" dirty="0">
                <a:solidFill>
                  <a:srgbClr val="000000"/>
                </a:solidFill>
                <a:effectLst/>
                <a:latin typeface="font"/>
              </a:rPr>
              <a:t>.</a:t>
            </a:r>
          </a:p>
          <a:p>
            <a:pPr algn="l"/>
            <a:r>
              <a:rPr lang="de-CH" b="0" i="0" u="none" strike="noStrike" dirty="0">
                <a:solidFill>
                  <a:srgbClr val="000000"/>
                </a:solidFill>
                <a:effectLst/>
                <a:latin typeface="font"/>
              </a:rPr>
              <a:t>Entscheide für jedes Logo, ob es ein Medium mit oder ohne öffentlichem Auftrag ist. Für die Entscheidung kannst du das Bild entweder auf den Ordner ziehen, den du für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109</a:t>
            </a:fld>
            <a:endParaRPr lang="de-DE"/>
          </a:p>
        </p:txBody>
      </p:sp>
    </p:spTree>
    <p:extLst>
      <p:ext uri="{BB962C8B-B14F-4D97-AF65-F5344CB8AC3E}">
        <p14:creationId xmlns:p14="http://schemas.microsoft.com/office/powerpoint/2010/main" val="152833539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Netflix ist einer der grössten Streaming-Anbieter. Das amerikanische Unternehmen startete 1997 ursprünglich als Videothek in Kalifornien und ist in privater Hand.</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110</a:t>
            </a:fld>
            <a:endParaRPr lang="de-DE"/>
          </a:p>
        </p:txBody>
      </p:sp>
    </p:spTree>
    <p:extLst>
      <p:ext uri="{BB962C8B-B14F-4D97-AF65-F5344CB8AC3E}">
        <p14:creationId xmlns:p14="http://schemas.microsoft.com/office/powerpoint/2010/main" val="34838029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Medien. Manche davon gehören zu privaten Unternehmen, manche werden im Rahmen eines öffentlichen </a:t>
            </a:r>
            <a:r>
              <a:rPr lang="de-CH" b="0" i="0" u="none" strike="noStrike" dirty="0" err="1">
                <a:solidFill>
                  <a:srgbClr val="000000"/>
                </a:solidFill>
                <a:effectLst/>
                <a:latin typeface="font"/>
              </a:rPr>
              <a:t>Autrags</a:t>
            </a:r>
            <a:r>
              <a:rPr lang="de-CH" b="0" i="0" u="none" strike="noStrike" dirty="0">
                <a:solidFill>
                  <a:srgbClr val="000000"/>
                </a:solidFill>
                <a:effectLst/>
                <a:latin typeface="font"/>
              </a:rPr>
              <a:t> (Konzession) bereitgestellt. Konzession bedeutet, dass gesetzliche Vorgaben eingehalten werden müssen (</a:t>
            </a:r>
            <a:r>
              <a:rPr lang="de-CH" b="0" i="0" u="sng" strike="noStrike" dirty="0">
                <a:solidFill>
                  <a:srgbClr val="000000"/>
                </a:solidFill>
                <a:effectLst/>
                <a:latin typeface="font"/>
                <a:hlinkClick r:id="rId3"/>
              </a:rPr>
              <a:t>Radio- und Fernsehgesetz (RTVG)</a:t>
            </a:r>
            <a:r>
              <a:rPr lang="de-CH" b="0" i="0" u="none" strike="noStrike" dirty="0">
                <a:solidFill>
                  <a:srgbClr val="000000"/>
                </a:solidFill>
                <a:effectLst/>
                <a:latin typeface="font"/>
              </a:rPr>
              <a:t>). So muss ein Medium mit einer Konzession beispielsweise vertieft über lokale, regionale politische, wirtschaftliche und soziale Zusammenhänge informieren sowie zum kulturellen Leben im Versorgungsgebiet beigetragen. Innerhalb dieser Rahmenbedingungen ist das Medium aber organisatorisch und programmlich unabhängig. Weitere Informationen </a:t>
            </a:r>
            <a:r>
              <a:rPr lang="de-CH" b="0" i="0" u="sng" strike="noStrike" dirty="0">
                <a:solidFill>
                  <a:srgbClr val="000000"/>
                </a:solidFill>
                <a:effectLst/>
                <a:latin typeface="font"/>
                <a:hlinkClick r:id="rId4"/>
              </a:rPr>
              <a:t>findest du hier</a:t>
            </a:r>
            <a:r>
              <a:rPr lang="de-CH" b="0" i="0" u="none" strike="noStrike" dirty="0">
                <a:solidFill>
                  <a:srgbClr val="000000"/>
                </a:solidFill>
                <a:effectLst/>
                <a:latin typeface="font"/>
              </a:rPr>
              <a:t>.</a:t>
            </a:r>
          </a:p>
          <a:p>
            <a:pPr algn="l"/>
            <a:r>
              <a:rPr lang="de-CH" b="0" i="0" u="none" strike="noStrike" dirty="0">
                <a:solidFill>
                  <a:srgbClr val="000000"/>
                </a:solidFill>
                <a:effectLst/>
                <a:latin typeface="font"/>
              </a:rPr>
              <a:t>Entscheide für jedes Logo, ob es ein Medium mit oder ohne öffentlichem Auftrag ist. Für die Entscheidung kannst du das Bild entweder auf den Ordner ziehen, den du für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111</a:t>
            </a:fld>
            <a:endParaRPr lang="de-DE"/>
          </a:p>
        </p:txBody>
      </p:sp>
    </p:spTree>
    <p:extLst>
      <p:ext uri="{BB962C8B-B14F-4D97-AF65-F5344CB8AC3E}">
        <p14:creationId xmlns:p14="http://schemas.microsoft.com/office/powerpoint/2010/main" val="2295315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musst du entscheiden, was für eine Art von Beitrag in den jeweiligen Bildern gezeigt wird. Du kannst entscheiden, ob es sich um eine Information, um eine Werbung, um eine Meinung oder um eine Falschinformation handelt. </a:t>
            </a:r>
          </a:p>
          <a:p>
            <a:pPr algn="l"/>
            <a:r>
              <a:rPr lang="de-CH" b="0" i="0" u="none" strike="noStrike" dirty="0">
                <a:solidFill>
                  <a:srgbClr val="000000"/>
                </a:solidFill>
                <a:effectLst/>
                <a:latin typeface="font"/>
              </a:rPr>
              <a:t>Für die Entscheidung kannst du das Bild entweder auf den Ordner ziehen, den du für richtig hältst – oder den Ordner einfach anklicken/-tippen.</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13</a:t>
            </a:fld>
            <a:endParaRPr lang="de-DE"/>
          </a:p>
        </p:txBody>
      </p:sp>
    </p:spTree>
    <p:extLst>
      <p:ext uri="{BB962C8B-B14F-4D97-AF65-F5344CB8AC3E}">
        <p14:creationId xmlns:p14="http://schemas.microsoft.com/office/powerpoint/2010/main" val="7274421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Spotify wurde 2006 gegründet und ist ein Audio-Streaming-Dienst mit Sitz in Stockholm, Schweden. Spotify ist einer der weltweit grössten Audio-Streaming-Abonnementdienste und liegt in privater Hand.</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112</a:t>
            </a:fld>
            <a:endParaRPr lang="de-DE"/>
          </a:p>
        </p:txBody>
      </p:sp>
    </p:spTree>
    <p:extLst>
      <p:ext uri="{BB962C8B-B14F-4D97-AF65-F5344CB8AC3E}">
        <p14:creationId xmlns:p14="http://schemas.microsoft.com/office/powerpoint/2010/main" val="252492075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Medien. Manche davon gehören zu privaten Unternehmen, manche werden im Rahmen eines öffentlichen </a:t>
            </a:r>
            <a:r>
              <a:rPr lang="de-CH" b="0" i="0" u="none" strike="noStrike" dirty="0" err="1">
                <a:solidFill>
                  <a:srgbClr val="000000"/>
                </a:solidFill>
                <a:effectLst/>
                <a:latin typeface="font"/>
              </a:rPr>
              <a:t>Autrags</a:t>
            </a:r>
            <a:r>
              <a:rPr lang="de-CH" b="0" i="0" u="none" strike="noStrike" dirty="0">
                <a:solidFill>
                  <a:srgbClr val="000000"/>
                </a:solidFill>
                <a:effectLst/>
                <a:latin typeface="font"/>
              </a:rPr>
              <a:t> (Konzession) bereitgestellt. Konzession bedeutet, dass gesetzliche Vorgaben eingehalten werden müssen (</a:t>
            </a:r>
            <a:r>
              <a:rPr lang="de-CH" b="0" i="0" u="sng" strike="noStrike" dirty="0">
                <a:solidFill>
                  <a:srgbClr val="000000"/>
                </a:solidFill>
                <a:effectLst/>
                <a:latin typeface="font"/>
                <a:hlinkClick r:id="rId3"/>
              </a:rPr>
              <a:t>Radio- und Fernsehgesetz (RTVG)</a:t>
            </a:r>
            <a:r>
              <a:rPr lang="de-CH" b="0" i="0" u="none" strike="noStrike" dirty="0">
                <a:solidFill>
                  <a:srgbClr val="000000"/>
                </a:solidFill>
                <a:effectLst/>
                <a:latin typeface="font"/>
              </a:rPr>
              <a:t>). So muss ein Medium mit einer Konzession beispielsweise vertieft über lokale, regionale politische, wirtschaftliche und soziale Zusammenhänge informieren sowie zum kulturellen Leben im Versorgungsgebiet beigetragen. Innerhalb dieser Rahmenbedingungen ist das Medium aber organisatorisch und programmlich unabhängig. Weitere Informationen </a:t>
            </a:r>
            <a:r>
              <a:rPr lang="de-CH" b="0" i="0" u="sng" strike="noStrike" dirty="0">
                <a:solidFill>
                  <a:srgbClr val="000000"/>
                </a:solidFill>
                <a:effectLst/>
                <a:latin typeface="font"/>
                <a:hlinkClick r:id="rId4"/>
              </a:rPr>
              <a:t>findest du hier</a:t>
            </a:r>
            <a:r>
              <a:rPr lang="de-CH" b="0" i="0" u="none" strike="noStrike" dirty="0">
                <a:solidFill>
                  <a:srgbClr val="000000"/>
                </a:solidFill>
                <a:effectLst/>
                <a:latin typeface="font"/>
              </a:rPr>
              <a:t>.</a:t>
            </a:r>
          </a:p>
          <a:p>
            <a:pPr algn="l"/>
            <a:r>
              <a:rPr lang="de-CH" b="0" i="0" u="none" strike="noStrike" dirty="0">
                <a:solidFill>
                  <a:srgbClr val="000000"/>
                </a:solidFill>
                <a:effectLst/>
                <a:latin typeface="font"/>
              </a:rPr>
              <a:t>Entscheide für jedes Logo, ob es ein Medium mit oder ohne öffentlichem Auftrag ist. Für die Entscheidung kannst du das Bild entweder auf den Ordner ziehen, den du für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113</a:t>
            </a:fld>
            <a:endParaRPr lang="de-DE"/>
          </a:p>
        </p:txBody>
      </p:sp>
    </p:spTree>
    <p:extLst>
      <p:ext uri="{BB962C8B-B14F-4D97-AF65-F5344CB8AC3E}">
        <p14:creationId xmlns:p14="http://schemas.microsoft.com/office/powerpoint/2010/main" val="371870406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 Schweizer Illustrierte wurde 1911 gegründet und ist eine wöchentlich erscheinendes Publikumszeitschrift des Schweizer Medienhauses Ringier Axel Springer Schweiz. Die Zeitschrift wird nicht im Rahmen eines öffentlichen Auftrags bereitgestellt.</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114</a:t>
            </a:fld>
            <a:endParaRPr lang="de-DE"/>
          </a:p>
        </p:txBody>
      </p:sp>
    </p:spTree>
    <p:extLst>
      <p:ext uri="{BB962C8B-B14F-4D97-AF65-F5344CB8AC3E}">
        <p14:creationId xmlns:p14="http://schemas.microsoft.com/office/powerpoint/2010/main" val="37206726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Medien. Manche davon gehören zu privaten Unternehmen, manche werden im Rahmen eines öffentlichen </a:t>
            </a:r>
            <a:r>
              <a:rPr lang="de-CH" b="0" i="0" u="none" strike="noStrike" dirty="0" err="1">
                <a:solidFill>
                  <a:srgbClr val="000000"/>
                </a:solidFill>
                <a:effectLst/>
                <a:latin typeface="font"/>
              </a:rPr>
              <a:t>Autrags</a:t>
            </a:r>
            <a:r>
              <a:rPr lang="de-CH" b="0" i="0" u="none" strike="noStrike" dirty="0">
                <a:solidFill>
                  <a:srgbClr val="000000"/>
                </a:solidFill>
                <a:effectLst/>
                <a:latin typeface="font"/>
              </a:rPr>
              <a:t> (Konzession) bereitgestellt. Konzession bedeutet, dass gesetzliche Vorgaben eingehalten werden müssen (</a:t>
            </a:r>
            <a:r>
              <a:rPr lang="de-CH" b="0" i="0" u="sng" strike="noStrike" dirty="0">
                <a:solidFill>
                  <a:srgbClr val="000000"/>
                </a:solidFill>
                <a:effectLst/>
                <a:latin typeface="font"/>
                <a:hlinkClick r:id="rId3"/>
              </a:rPr>
              <a:t>Radio- und Fernsehgesetz (RTVG)</a:t>
            </a:r>
            <a:r>
              <a:rPr lang="de-CH" b="0" i="0" u="none" strike="noStrike" dirty="0">
                <a:solidFill>
                  <a:srgbClr val="000000"/>
                </a:solidFill>
                <a:effectLst/>
                <a:latin typeface="font"/>
              </a:rPr>
              <a:t>). So muss ein Medium mit einer Konzession beispielsweise vertieft über lokale, regionale politische, wirtschaftliche und soziale Zusammenhänge informieren sowie zum kulturellen Leben im Versorgungsgebiet beigetragen. Innerhalb dieser Rahmenbedingungen ist das Medium aber organisatorisch und programmlich unabhängig. Weitere Informationen </a:t>
            </a:r>
            <a:r>
              <a:rPr lang="de-CH" b="0" i="0" u="sng" strike="noStrike" dirty="0">
                <a:solidFill>
                  <a:srgbClr val="000000"/>
                </a:solidFill>
                <a:effectLst/>
                <a:latin typeface="font"/>
                <a:hlinkClick r:id="rId4"/>
              </a:rPr>
              <a:t>findest du hier</a:t>
            </a:r>
            <a:r>
              <a:rPr lang="de-CH" b="0" i="0" u="none" strike="noStrike" dirty="0">
                <a:solidFill>
                  <a:srgbClr val="000000"/>
                </a:solidFill>
                <a:effectLst/>
                <a:latin typeface="font"/>
              </a:rPr>
              <a:t>.</a:t>
            </a:r>
          </a:p>
          <a:p>
            <a:pPr algn="l"/>
            <a:r>
              <a:rPr lang="de-CH" b="0" i="0" u="none" strike="noStrike" dirty="0">
                <a:solidFill>
                  <a:srgbClr val="000000"/>
                </a:solidFill>
                <a:effectLst/>
                <a:latin typeface="font"/>
              </a:rPr>
              <a:t>Entscheide für jedes Logo, ob es ein Medium mit oder ohne öffentlichem Auftrag ist. Für die Entscheidung kannst du das Bild entweder auf den Ordner ziehen, den du für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115</a:t>
            </a:fld>
            <a:endParaRPr lang="de-DE"/>
          </a:p>
        </p:txBody>
      </p:sp>
    </p:spTree>
    <p:extLst>
      <p:ext uri="{BB962C8B-B14F-4D97-AF65-F5344CB8AC3E}">
        <p14:creationId xmlns:p14="http://schemas.microsoft.com/office/powerpoint/2010/main" val="16156601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Schweizer Radio und Fernsehen (SRF) hat einen öffentlichen Auftrag, den sogenannten Service Public. SRF ist Teil der Schweizer Radio- und Fernsehgesellschaft (SRG). Die SRG ist mit ihren Medien in allen Landesteilen der Schweiz vertreten.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116</a:t>
            </a:fld>
            <a:endParaRPr lang="de-DE"/>
          </a:p>
        </p:txBody>
      </p:sp>
    </p:spTree>
    <p:extLst>
      <p:ext uri="{BB962C8B-B14F-4D97-AF65-F5344CB8AC3E}">
        <p14:creationId xmlns:p14="http://schemas.microsoft.com/office/powerpoint/2010/main" val="252505065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Medien. Manche davon gehören zu privaten Unternehmen, manche werden im Rahmen eines öffentlichen </a:t>
            </a:r>
            <a:r>
              <a:rPr lang="de-CH" b="0" i="0" u="none" strike="noStrike" dirty="0" err="1">
                <a:solidFill>
                  <a:srgbClr val="000000"/>
                </a:solidFill>
                <a:effectLst/>
                <a:latin typeface="font"/>
              </a:rPr>
              <a:t>Autrags</a:t>
            </a:r>
            <a:r>
              <a:rPr lang="de-CH" b="0" i="0" u="none" strike="noStrike" dirty="0">
                <a:solidFill>
                  <a:srgbClr val="000000"/>
                </a:solidFill>
                <a:effectLst/>
                <a:latin typeface="font"/>
              </a:rPr>
              <a:t> (Konzession) bereitgestellt. Konzession bedeutet, dass gesetzliche Vorgaben eingehalten werden müssen (</a:t>
            </a:r>
            <a:r>
              <a:rPr lang="de-CH" b="0" i="0" u="sng" strike="noStrike" dirty="0">
                <a:solidFill>
                  <a:srgbClr val="000000"/>
                </a:solidFill>
                <a:effectLst/>
                <a:latin typeface="font"/>
                <a:hlinkClick r:id="rId3"/>
              </a:rPr>
              <a:t>Radio- und Fernsehgesetz (RTVG)</a:t>
            </a:r>
            <a:r>
              <a:rPr lang="de-CH" b="0" i="0" u="none" strike="noStrike" dirty="0">
                <a:solidFill>
                  <a:srgbClr val="000000"/>
                </a:solidFill>
                <a:effectLst/>
                <a:latin typeface="font"/>
              </a:rPr>
              <a:t>). So muss ein Medium mit einer Konzession beispielsweise vertieft über lokale, regionale politische, wirtschaftliche und soziale Zusammenhänge informieren sowie zum kulturellen Leben im Versorgungsgebiet beigetragen. Innerhalb dieser Rahmenbedingungen ist das Medium aber organisatorisch und programmlich unabhängig. Weitere Informationen </a:t>
            </a:r>
            <a:r>
              <a:rPr lang="de-CH" b="0" i="0" u="sng" strike="noStrike" dirty="0">
                <a:solidFill>
                  <a:srgbClr val="000000"/>
                </a:solidFill>
                <a:effectLst/>
                <a:latin typeface="font"/>
                <a:hlinkClick r:id="rId4"/>
              </a:rPr>
              <a:t>findest du hier</a:t>
            </a:r>
            <a:r>
              <a:rPr lang="de-CH" b="0" i="0" u="none" strike="noStrike" dirty="0">
                <a:solidFill>
                  <a:srgbClr val="000000"/>
                </a:solidFill>
                <a:effectLst/>
                <a:latin typeface="font"/>
              </a:rPr>
              <a:t>.</a:t>
            </a:r>
          </a:p>
          <a:p>
            <a:pPr algn="l"/>
            <a:r>
              <a:rPr lang="de-CH" b="0" i="0" u="none" strike="noStrike" dirty="0">
                <a:solidFill>
                  <a:srgbClr val="000000"/>
                </a:solidFill>
                <a:effectLst/>
                <a:latin typeface="font"/>
              </a:rPr>
              <a:t>Entscheide für jedes Logo, ob es ein Medium mit oder ohne öffentlichem Auftrag ist. Für die Entscheidung kannst du das Bild entweder auf den Ordner ziehen, den du für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117</a:t>
            </a:fld>
            <a:endParaRPr lang="de-DE"/>
          </a:p>
        </p:txBody>
      </p:sp>
    </p:spTree>
    <p:extLst>
      <p:ext uri="{BB962C8B-B14F-4D97-AF65-F5344CB8AC3E}">
        <p14:creationId xmlns:p14="http://schemas.microsoft.com/office/powerpoint/2010/main" val="4717170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 ARD (Abkürzung für Arbeitsgemeinschaft der öffentlich-rechtlichen Rundfunkanstalten der Bundesrepublik Deutschland) ist ein Rundfunkverbund, der aus den Landesrundfunkanstalten und der Deutschen Welle besteht. Die ARD hat einen ähnlichen Auftrag wie die SRG und wurde 1950 gegründet.</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118</a:t>
            </a:fld>
            <a:endParaRPr lang="de-DE"/>
          </a:p>
        </p:txBody>
      </p:sp>
    </p:spTree>
    <p:extLst>
      <p:ext uri="{BB962C8B-B14F-4D97-AF65-F5344CB8AC3E}">
        <p14:creationId xmlns:p14="http://schemas.microsoft.com/office/powerpoint/2010/main" val="27058002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Medien. Manche davon gehören zu privaten Unternehmen, manche werden im Rahmen eines öffentlichen </a:t>
            </a:r>
            <a:r>
              <a:rPr lang="de-CH" b="0" i="0" u="none" strike="noStrike" dirty="0" err="1">
                <a:solidFill>
                  <a:srgbClr val="000000"/>
                </a:solidFill>
                <a:effectLst/>
                <a:latin typeface="font"/>
              </a:rPr>
              <a:t>Autrags</a:t>
            </a:r>
            <a:r>
              <a:rPr lang="de-CH" b="0" i="0" u="none" strike="noStrike" dirty="0">
                <a:solidFill>
                  <a:srgbClr val="000000"/>
                </a:solidFill>
                <a:effectLst/>
                <a:latin typeface="font"/>
              </a:rPr>
              <a:t> (Konzession) bereitgestellt. Konzession bedeutet, dass gesetzliche Vorgaben eingehalten werden müssen (</a:t>
            </a:r>
            <a:r>
              <a:rPr lang="de-CH" b="0" i="0" u="sng" strike="noStrike" dirty="0">
                <a:solidFill>
                  <a:srgbClr val="000000"/>
                </a:solidFill>
                <a:effectLst/>
                <a:latin typeface="font"/>
                <a:hlinkClick r:id="rId3"/>
              </a:rPr>
              <a:t>Radio- und Fernsehgesetz (RTVG)</a:t>
            </a:r>
            <a:r>
              <a:rPr lang="de-CH" b="0" i="0" u="none" strike="noStrike" dirty="0">
                <a:solidFill>
                  <a:srgbClr val="000000"/>
                </a:solidFill>
                <a:effectLst/>
                <a:latin typeface="font"/>
              </a:rPr>
              <a:t>). So muss ein Medium mit einer Konzession beispielsweise vertieft über lokale, regionale politische, wirtschaftliche und soziale Zusammenhänge informieren sowie zum kulturellen Leben im Versorgungsgebiet beigetragen. Innerhalb dieser Rahmenbedingungen ist das Medium aber organisatorisch und programmlich unabhängig. Weitere Informationen </a:t>
            </a:r>
            <a:r>
              <a:rPr lang="de-CH" b="0" i="0" u="sng" strike="noStrike" dirty="0">
                <a:solidFill>
                  <a:srgbClr val="000000"/>
                </a:solidFill>
                <a:effectLst/>
                <a:latin typeface="font"/>
                <a:hlinkClick r:id="rId4"/>
              </a:rPr>
              <a:t>findest du hier</a:t>
            </a:r>
            <a:r>
              <a:rPr lang="de-CH" b="0" i="0" u="none" strike="noStrike" dirty="0">
                <a:solidFill>
                  <a:srgbClr val="000000"/>
                </a:solidFill>
                <a:effectLst/>
                <a:latin typeface="font"/>
              </a:rPr>
              <a:t>.</a:t>
            </a:r>
          </a:p>
          <a:p>
            <a:pPr algn="l"/>
            <a:r>
              <a:rPr lang="de-CH" b="0" i="0" u="none" strike="noStrike" dirty="0">
                <a:solidFill>
                  <a:srgbClr val="000000"/>
                </a:solidFill>
                <a:effectLst/>
                <a:latin typeface="font"/>
              </a:rPr>
              <a:t>Entscheide für jedes Logo, ob es ein Medium mit oder ohne öffentlichem Auftrag ist. Für die Entscheidung kannst du das Bild entweder auf den Ordner ziehen, den du für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119</a:t>
            </a:fld>
            <a:endParaRPr lang="de-DE"/>
          </a:p>
        </p:txBody>
      </p:sp>
    </p:spTree>
    <p:extLst>
      <p:ext uri="{BB962C8B-B14F-4D97-AF65-F5344CB8AC3E}">
        <p14:creationId xmlns:p14="http://schemas.microsoft.com/office/powerpoint/2010/main" val="15018062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Play Suisse ist ein Video-on-Demand-Dienst, der allen zur Verfügung steht, und von der SRG betrieben wird (somit mit öffentlichem Auftrag). Auf der Plattform können Filme, Serien und Dokumentarfilme im Originalton und mit Untertiteln gestreamt werden. Das mehrsprachige Angebot soll die kulturelle Vielfalt der Schweiz spiegeln.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120</a:t>
            </a:fld>
            <a:endParaRPr lang="de-DE"/>
          </a:p>
        </p:txBody>
      </p:sp>
    </p:spTree>
    <p:extLst>
      <p:ext uri="{BB962C8B-B14F-4D97-AF65-F5344CB8AC3E}">
        <p14:creationId xmlns:p14="http://schemas.microsoft.com/office/powerpoint/2010/main" val="220942805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Medien. Manche davon gehören zu privaten Unternehmen, manche werden im Rahmen eines öffentlichen </a:t>
            </a:r>
            <a:r>
              <a:rPr lang="de-CH" b="0" i="0" u="none" strike="noStrike" dirty="0" err="1">
                <a:solidFill>
                  <a:srgbClr val="000000"/>
                </a:solidFill>
                <a:effectLst/>
                <a:latin typeface="font"/>
              </a:rPr>
              <a:t>Autrags</a:t>
            </a:r>
            <a:r>
              <a:rPr lang="de-CH" b="0" i="0" u="none" strike="noStrike" dirty="0">
                <a:solidFill>
                  <a:srgbClr val="000000"/>
                </a:solidFill>
                <a:effectLst/>
                <a:latin typeface="font"/>
              </a:rPr>
              <a:t> (Konzession) bereitgestellt. Konzession bedeutet, dass gesetzliche Vorgaben eingehalten werden müssen (</a:t>
            </a:r>
            <a:r>
              <a:rPr lang="de-CH" b="0" i="0" u="sng" strike="noStrike" dirty="0">
                <a:solidFill>
                  <a:srgbClr val="000000"/>
                </a:solidFill>
                <a:effectLst/>
                <a:latin typeface="font"/>
                <a:hlinkClick r:id="rId3"/>
              </a:rPr>
              <a:t>Radio- und Fernsehgesetz (RTVG)</a:t>
            </a:r>
            <a:r>
              <a:rPr lang="de-CH" b="0" i="0" u="none" strike="noStrike" dirty="0">
                <a:solidFill>
                  <a:srgbClr val="000000"/>
                </a:solidFill>
                <a:effectLst/>
                <a:latin typeface="font"/>
              </a:rPr>
              <a:t>). So muss ein Medium mit einer Konzession beispielsweise vertieft über lokale, regionale politische, wirtschaftliche und soziale Zusammenhänge informieren sowie zum kulturellen Leben im Versorgungsgebiet beigetragen. Innerhalb dieser Rahmenbedingungen ist das Medium aber organisatorisch und programmlich unabhängig. Weitere Informationen </a:t>
            </a:r>
            <a:r>
              <a:rPr lang="de-CH" b="0" i="0" u="sng" strike="noStrike" dirty="0">
                <a:solidFill>
                  <a:srgbClr val="000000"/>
                </a:solidFill>
                <a:effectLst/>
                <a:latin typeface="font"/>
                <a:hlinkClick r:id="rId4"/>
              </a:rPr>
              <a:t>findest du hier</a:t>
            </a:r>
            <a:r>
              <a:rPr lang="de-CH" b="0" i="0" u="none" strike="noStrike" dirty="0">
                <a:solidFill>
                  <a:srgbClr val="000000"/>
                </a:solidFill>
                <a:effectLst/>
                <a:latin typeface="font"/>
              </a:rPr>
              <a:t>.</a:t>
            </a:r>
          </a:p>
          <a:p>
            <a:pPr algn="l"/>
            <a:r>
              <a:rPr lang="de-CH" b="0" i="0" u="none" strike="noStrike" dirty="0">
                <a:solidFill>
                  <a:srgbClr val="000000"/>
                </a:solidFill>
                <a:effectLst/>
                <a:latin typeface="font"/>
              </a:rPr>
              <a:t>Entscheide für jedes Logo, ob es ein Medium mit oder ohne öffentlichem Auftrag ist. Für die Entscheidung kannst du das Bild entweder auf den Ordner ziehen, den du für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121</a:t>
            </a:fld>
            <a:endParaRPr lang="de-DE"/>
          </a:p>
        </p:txBody>
      </p:sp>
    </p:spTree>
    <p:extLst>
      <p:ext uri="{BB962C8B-B14F-4D97-AF65-F5344CB8AC3E}">
        <p14:creationId xmlns:p14="http://schemas.microsoft.com/office/powerpoint/2010/main" val="1970674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Dieser Bericht ist als “Kommentar” markiert. Der Kommentar ist eine journalistische Textart. Bei ihr steht die Meinung des Autors oder der Autorin im Vordergrund.</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14</a:t>
            </a:fld>
            <a:endParaRPr lang="de-DE"/>
          </a:p>
        </p:txBody>
      </p:sp>
    </p:spTree>
    <p:extLst>
      <p:ext uri="{BB962C8B-B14F-4D97-AF65-F5344CB8AC3E}">
        <p14:creationId xmlns:p14="http://schemas.microsoft.com/office/powerpoint/2010/main" val="19551169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RTL (Radio Television Luxemburg) ist ein grosser Privatsender im deutschen Fernsehen. Er ist als Ableger von Radio Luxemburg entstanden.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122</a:t>
            </a:fld>
            <a:endParaRPr lang="de-DE"/>
          </a:p>
        </p:txBody>
      </p:sp>
    </p:spTree>
    <p:extLst>
      <p:ext uri="{BB962C8B-B14F-4D97-AF65-F5344CB8AC3E}">
        <p14:creationId xmlns:p14="http://schemas.microsoft.com/office/powerpoint/2010/main" val="259991678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Medien. Manche davon gehören zu privaten Unternehmen, manche werden im Rahmen eines öffentlichen </a:t>
            </a:r>
            <a:r>
              <a:rPr lang="de-CH" b="0" i="0" u="none" strike="noStrike" dirty="0" err="1">
                <a:solidFill>
                  <a:srgbClr val="000000"/>
                </a:solidFill>
                <a:effectLst/>
                <a:latin typeface="font"/>
              </a:rPr>
              <a:t>Autrags</a:t>
            </a:r>
            <a:r>
              <a:rPr lang="de-CH" b="0" i="0" u="none" strike="noStrike" dirty="0">
                <a:solidFill>
                  <a:srgbClr val="000000"/>
                </a:solidFill>
                <a:effectLst/>
                <a:latin typeface="font"/>
              </a:rPr>
              <a:t> (Konzession) bereitgestellt. Konzession bedeutet, dass gesetzliche Vorgaben eingehalten werden müssen (</a:t>
            </a:r>
            <a:r>
              <a:rPr lang="de-CH" b="0" i="0" u="sng" strike="noStrike" dirty="0">
                <a:solidFill>
                  <a:srgbClr val="000000"/>
                </a:solidFill>
                <a:effectLst/>
                <a:latin typeface="font"/>
                <a:hlinkClick r:id="rId3"/>
              </a:rPr>
              <a:t>Radio- und Fernsehgesetz (RTVG)</a:t>
            </a:r>
            <a:r>
              <a:rPr lang="de-CH" b="0" i="0" u="none" strike="noStrike" dirty="0">
                <a:solidFill>
                  <a:srgbClr val="000000"/>
                </a:solidFill>
                <a:effectLst/>
                <a:latin typeface="font"/>
              </a:rPr>
              <a:t>). So muss ein Medium mit einer Konzession beispielsweise vertieft über lokale, regionale politische, wirtschaftliche und soziale Zusammenhänge informieren sowie zum kulturellen Leben im Versorgungsgebiet beigetragen. Innerhalb dieser Rahmenbedingungen ist das Medium aber organisatorisch und programmlich unabhängig. Weitere Informationen </a:t>
            </a:r>
            <a:r>
              <a:rPr lang="de-CH" b="0" i="0" u="sng" strike="noStrike" dirty="0">
                <a:solidFill>
                  <a:srgbClr val="000000"/>
                </a:solidFill>
                <a:effectLst/>
                <a:latin typeface="font"/>
                <a:hlinkClick r:id="rId4"/>
              </a:rPr>
              <a:t>findest du hier</a:t>
            </a:r>
            <a:r>
              <a:rPr lang="de-CH" b="0" i="0" u="none" strike="noStrike" dirty="0">
                <a:solidFill>
                  <a:srgbClr val="000000"/>
                </a:solidFill>
                <a:effectLst/>
                <a:latin typeface="font"/>
              </a:rPr>
              <a:t>.</a:t>
            </a:r>
          </a:p>
          <a:p>
            <a:pPr algn="l"/>
            <a:r>
              <a:rPr lang="de-CH" b="0" i="0" u="none" strike="noStrike" dirty="0">
                <a:solidFill>
                  <a:srgbClr val="000000"/>
                </a:solidFill>
                <a:effectLst/>
                <a:latin typeface="font"/>
              </a:rPr>
              <a:t>Entscheide für jedes Logo, ob es ein Medium mit oder ohne öffentlichem Auftrag ist. Für die Entscheidung kannst du das Bild entweder auf den Ordner ziehen, den du für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123</a:t>
            </a:fld>
            <a:endParaRPr lang="de-DE"/>
          </a:p>
        </p:txBody>
      </p:sp>
    </p:spTree>
    <p:extLst>
      <p:ext uri="{BB962C8B-B14F-4D97-AF65-F5344CB8AC3E}">
        <p14:creationId xmlns:p14="http://schemas.microsoft.com/office/powerpoint/2010/main" val="311877794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Watson ist ein Schweizer Nachrichtenportal, das seit 2014 online ist. Es gehört zu CH Media, ein grosses Schweizer Medienunternehmen.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124</a:t>
            </a:fld>
            <a:endParaRPr lang="de-DE"/>
          </a:p>
        </p:txBody>
      </p:sp>
    </p:spTree>
    <p:extLst>
      <p:ext uri="{BB962C8B-B14F-4D97-AF65-F5344CB8AC3E}">
        <p14:creationId xmlns:p14="http://schemas.microsoft.com/office/powerpoint/2010/main" val="22455720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Medien. Manche davon gehören zu privaten Unternehmen, manche werden im Rahmen eines öffentlichen </a:t>
            </a:r>
            <a:r>
              <a:rPr lang="de-CH" b="0" i="0" u="none" strike="noStrike" dirty="0" err="1">
                <a:solidFill>
                  <a:srgbClr val="000000"/>
                </a:solidFill>
                <a:effectLst/>
                <a:latin typeface="font"/>
              </a:rPr>
              <a:t>Autrags</a:t>
            </a:r>
            <a:r>
              <a:rPr lang="de-CH" b="0" i="0" u="none" strike="noStrike" dirty="0">
                <a:solidFill>
                  <a:srgbClr val="000000"/>
                </a:solidFill>
                <a:effectLst/>
                <a:latin typeface="font"/>
              </a:rPr>
              <a:t> (Konzession) bereitgestellt. Konzession bedeutet, dass gesetzliche Vorgaben eingehalten werden müssen (</a:t>
            </a:r>
            <a:r>
              <a:rPr lang="de-CH" b="0" i="0" u="sng" strike="noStrike" dirty="0">
                <a:solidFill>
                  <a:srgbClr val="000000"/>
                </a:solidFill>
                <a:effectLst/>
                <a:latin typeface="font"/>
                <a:hlinkClick r:id="rId3"/>
              </a:rPr>
              <a:t>Radio- und Fernsehgesetz (RTVG)</a:t>
            </a:r>
            <a:r>
              <a:rPr lang="de-CH" b="0" i="0" u="none" strike="noStrike" dirty="0">
                <a:solidFill>
                  <a:srgbClr val="000000"/>
                </a:solidFill>
                <a:effectLst/>
                <a:latin typeface="font"/>
              </a:rPr>
              <a:t>). So muss ein Medium mit einer Konzession beispielsweise vertieft über lokale, regionale politische, wirtschaftliche und soziale Zusammenhänge informieren sowie zum kulturellen Leben im Versorgungsgebiet beigetragen. Innerhalb dieser Rahmenbedingungen ist das Medium aber organisatorisch und programmlich unabhängig. Weitere Informationen </a:t>
            </a:r>
            <a:r>
              <a:rPr lang="de-CH" b="0" i="0" u="sng" strike="noStrike" dirty="0">
                <a:solidFill>
                  <a:srgbClr val="000000"/>
                </a:solidFill>
                <a:effectLst/>
                <a:latin typeface="font"/>
                <a:hlinkClick r:id="rId4"/>
              </a:rPr>
              <a:t>findest du hier</a:t>
            </a:r>
            <a:r>
              <a:rPr lang="de-CH" b="0" i="0" u="none" strike="noStrike" dirty="0">
                <a:solidFill>
                  <a:srgbClr val="000000"/>
                </a:solidFill>
                <a:effectLst/>
                <a:latin typeface="font"/>
              </a:rPr>
              <a:t>.</a:t>
            </a:r>
          </a:p>
          <a:p>
            <a:pPr algn="l"/>
            <a:r>
              <a:rPr lang="de-CH" b="0" i="0" u="none" strike="noStrike" dirty="0">
                <a:solidFill>
                  <a:srgbClr val="000000"/>
                </a:solidFill>
                <a:effectLst/>
                <a:latin typeface="font"/>
              </a:rPr>
              <a:t>Entscheide für jedes Logo, ob es ein Medium mit oder ohne öffentlichem Auftrag ist. Für die Entscheidung kannst du das Bild entweder auf den Ordner ziehen, den du für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125</a:t>
            </a:fld>
            <a:endParaRPr lang="de-DE"/>
          </a:p>
        </p:txBody>
      </p:sp>
    </p:spTree>
    <p:extLst>
      <p:ext uri="{BB962C8B-B14F-4D97-AF65-F5344CB8AC3E}">
        <p14:creationId xmlns:p14="http://schemas.microsoft.com/office/powerpoint/2010/main" val="255708114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highlight>
                  <a:srgbClr val="FFC000"/>
                </a:highlight>
                <a:latin typeface="Arial" panose="020B0604020202020204" pitchFamily="34" charset="0"/>
              </a:rPr>
              <a:t>Tele M1 gehört zur AZ Medien AG und erhält als Fernsehen der Region Aargau-Solothurn einen Anteil aus dem Gebührentopf. Auch andere ausgewählte Regionalfernsehen und Lokalradios erhalten Geld aus der Radio- und Fernsehabgabe, da sie einen regionalen Service-public-Auftrag wahrnehmen. Voraussetzung ist, dass sie den vom Bundesamt für Kommunikation (</a:t>
            </a:r>
            <a:r>
              <a:rPr lang="de-CH" b="0" i="0" u="none" strike="noStrike" dirty="0" err="1">
                <a:solidFill>
                  <a:srgbClr val="000000"/>
                </a:solidFill>
                <a:effectLst/>
                <a:highlight>
                  <a:srgbClr val="FFC000"/>
                </a:highlight>
                <a:latin typeface="Arial" panose="020B0604020202020204" pitchFamily="34" charset="0"/>
              </a:rPr>
              <a:t>Bakom</a:t>
            </a:r>
            <a:r>
              <a:rPr lang="de-CH" b="0" i="0" u="none" strike="noStrike" dirty="0">
                <a:solidFill>
                  <a:srgbClr val="000000"/>
                </a:solidFill>
                <a:effectLst/>
                <a:highlight>
                  <a:srgbClr val="FFC000"/>
                </a:highlight>
                <a:latin typeface="Arial" panose="020B0604020202020204" pitchFamily="34" charset="0"/>
              </a:rPr>
              <a:t>) geforderten Leistungsauftrag erfüllen. Die publizistische Qualität der konzessionierten Anbieter wird regelmässig überprüft. </a:t>
            </a:r>
            <a:br>
              <a:rPr lang="de-CH" dirty="0"/>
            </a:b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126</a:t>
            </a:fld>
            <a:endParaRPr lang="de-DE"/>
          </a:p>
        </p:txBody>
      </p:sp>
    </p:spTree>
    <p:extLst>
      <p:ext uri="{BB962C8B-B14F-4D97-AF65-F5344CB8AC3E}">
        <p14:creationId xmlns:p14="http://schemas.microsoft.com/office/powerpoint/2010/main" val="166157072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Medien. Manche davon gehören zu privaten Unternehmen, manche werden im Rahmen eines öffentlichen </a:t>
            </a:r>
            <a:r>
              <a:rPr lang="de-CH" b="0" i="0" u="none" strike="noStrike" dirty="0" err="1">
                <a:solidFill>
                  <a:srgbClr val="000000"/>
                </a:solidFill>
                <a:effectLst/>
                <a:latin typeface="font"/>
              </a:rPr>
              <a:t>Autrags</a:t>
            </a:r>
            <a:r>
              <a:rPr lang="de-CH" b="0" i="0" u="none" strike="noStrike" dirty="0">
                <a:solidFill>
                  <a:srgbClr val="000000"/>
                </a:solidFill>
                <a:effectLst/>
                <a:latin typeface="font"/>
              </a:rPr>
              <a:t> (Konzession) bereitgestellt. Konzession bedeutet, dass gesetzliche Vorgaben eingehalten werden müssen (</a:t>
            </a:r>
            <a:r>
              <a:rPr lang="de-CH" b="0" i="0" u="sng" strike="noStrike" dirty="0">
                <a:solidFill>
                  <a:srgbClr val="000000"/>
                </a:solidFill>
                <a:effectLst/>
                <a:latin typeface="font"/>
                <a:hlinkClick r:id="rId3"/>
              </a:rPr>
              <a:t>Radio- und Fernsehgesetz (RTVG)</a:t>
            </a:r>
            <a:r>
              <a:rPr lang="de-CH" b="0" i="0" u="none" strike="noStrike" dirty="0">
                <a:solidFill>
                  <a:srgbClr val="000000"/>
                </a:solidFill>
                <a:effectLst/>
                <a:latin typeface="font"/>
              </a:rPr>
              <a:t>). So muss ein Medium mit einer Konzession beispielsweise vertieft über lokale, regionale politische, wirtschaftliche und soziale Zusammenhänge informieren sowie zum kulturellen Leben im Versorgungsgebiet beigetragen. Innerhalb dieser Rahmenbedingungen ist das Medium aber organisatorisch und programmlich unabhängig. Weitere Informationen </a:t>
            </a:r>
            <a:r>
              <a:rPr lang="de-CH" b="0" i="0" u="sng" strike="noStrike" dirty="0">
                <a:solidFill>
                  <a:srgbClr val="000000"/>
                </a:solidFill>
                <a:effectLst/>
                <a:latin typeface="font"/>
                <a:hlinkClick r:id="rId4"/>
              </a:rPr>
              <a:t>findest du hier</a:t>
            </a:r>
            <a:r>
              <a:rPr lang="de-CH" b="0" i="0" u="none" strike="noStrike" dirty="0">
                <a:solidFill>
                  <a:srgbClr val="000000"/>
                </a:solidFill>
                <a:effectLst/>
                <a:latin typeface="font"/>
              </a:rPr>
              <a:t>.</a:t>
            </a:r>
          </a:p>
          <a:p>
            <a:pPr algn="l"/>
            <a:r>
              <a:rPr lang="de-CH" b="0" i="0" u="none" strike="noStrike" dirty="0">
                <a:solidFill>
                  <a:srgbClr val="000000"/>
                </a:solidFill>
                <a:effectLst/>
                <a:latin typeface="font"/>
              </a:rPr>
              <a:t>Entscheide für jedes Logo, ob es ein Medium mit oder ohne öffentlichem Auftrag ist. Für die Entscheidung kannst du das Bild entweder auf den Ordner ziehen, den du für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127</a:t>
            </a:fld>
            <a:endParaRPr lang="de-DE"/>
          </a:p>
        </p:txBody>
      </p:sp>
    </p:spTree>
    <p:extLst>
      <p:ext uri="{BB962C8B-B14F-4D97-AF65-F5344CB8AC3E}">
        <p14:creationId xmlns:p14="http://schemas.microsoft.com/office/powerpoint/2010/main" val="61256826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err="1">
                <a:solidFill>
                  <a:srgbClr val="000000"/>
                </a:solidFill>
                <a:effectLst/>
                <a:latin typeface="font"/>
              </a:rPr>
              <a:t>Swissinfo.ch</a:t>
            </a:r>
            <a:r>
              <a:rPr lang="de-CH" b="0" i="0" u="none" strike="noStrike" dirty="0">
                <a:solidFill>
                  <a:srgbClr val="000000"/>
                </a:solidFill>
                <a:effectLst/>
                <a:latin typeface="font"/>
              </a:rPr>
              <a:t> ist eine der fünf Unternehmenseinheiten der SRG. Das Angebot richtet sich an das internationale, an der Schweiz interessierte Publikum, primär </a:t>
            </a:r>
            <a:r>
              <a:rPr lang="de-CH" b="0" i="0" u="none" strike="noStrike" dirty="0" err="1">
                <a:solidFill>
                  <a:srgbClr val="000000"/>
                </a:solidFill>
                <a:effectLst/>
                <a:latin typeface="font"/>
              </a:rPr>
              <a:t>Auslandschweizer:innen</a:t>
            </a:r>
            <a:r>
              <a:rPr lang="de-CH" b="0" i="0" u="none" strike="noStrike" dirty="0">
                <a:solidFill>
                  <a:srgbClr val="000000"/>
                </a:solidFill>
                <a:effectLst/>
                <a:latin typeface="font"/>
              </a:rPr>
              <a:t> und in der Schweiz wohnhafte Ausländer:innen. Der Online-Dienst bietet Inhalte in zehn Sprachen an.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128</a:t>
            </a:fld>
            <a:endParaRPr lang="de-DE"/>
          </a:p>
        </p:txBody>
      </p:sp>
    </p:spTree>
    <p:extLst>
      <p:ext uri="{BB962C8B-B14F-4D97-AF65-F5344CB8AC3E}">
        <p14:creationId xmlns:p14="http://schemas.microsoft.com/office/powerpoint/2010/main" val="19375959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geht es um die Schweizerische Radio- und Fernsehgesellschaft (SRG). Du siehst nacheinander verschiedene Aussagen. du sollst für jede Aussage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p:txBody>
      </p:sp>
      <p:sp>
        <p:nvSpPr>
          <p:cNvPr id="4" name="Foliennummernplatzhalter 3"/>
          <p:cNvSpPr>
            <a:spLocks noGrp="1"/>
          </p:cNvSpPr>
          <p:nvPr>
            <p:ph type="sldNum" sz="quarter" idx="5"/>
          </p:nvPr>
        </p:nvSpPr>
        <p:spPr/>
        <p:txBody>
          <a:bodyPr/>
          <a:lstStyle/>
          <a:p>
            <a:fld id="{592F2512-2C16-DA41-B43F-1B6DC9725875}" type="slidenum">
              <a:rPr lang="de-DE" smtClean="0"/>
              <a:t>129</a:t>
            </a:fld>
            <a:endParaRPr lang="de-DE"/>
          </a:p>
        </p:txBody>
      </p:sp>
    </p:spTree>
    <p:extLst>
      <p:ext uri="{BB962C8B-B14F-4D97-AF65-F5344CB8AC3E}">
        <p14:creationId xmlns:p14="http://schemas.microsoft.com/office/powerpoint/2010/main" val="377459639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ist richtig. Die Schweizerische Radio- und Fernsehgesellschaft (SRG) ist nicht gewinnorientiert und wird zum grössten Teil aus der Medienabgabe finanziert.</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p:txBody>
      </p:sp>
      <p:sp>
        <p:nvSpPr>
          <p:cNvPr id="4" name="Foliennummernplatzhalter 3"/>
          <p:cNvSpPr>
            <a:spLocks noGrp="1"/>
          </p:cNvSpPr>
          <p:nvPr>
            <p:ph type="sldNum" sz="quarter" idx="5"/>
          </p:nvPr>
        </p:nvSpPr>
        <p:spPr/>
        <p:txBody>
          <a:bodyPr/>
          <a:lstStyle/>
          <a:p>
            <a:fld id="{592F2512-2C16-DA41-B43F-1B6DC9725875}" type="slidenum">
              <a:rPr lang="de-DE" smtClean="0"/>
              <a:t>130</a:t>
            </a:fld>
            <a:endParaRPr lang="de-DE"/>
          </a:p>
        </p:txBody>
      </p:sp>
    </p:spTree>
    <p:extLst>
      <p:ext uri="{BB962C8B-B14F-4D97-AF65-F5344CB8AC3E}">
        <p14:creationId xmlns:p14="http://schemas.microsoft.com/office/powerpoint/2010/main" val="145286370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geht es um die Schweizerische Radio- und Fernsehgesellschaft (SRG). Du siehst nacheinander verschiedene Aussagen. du sollst für jede Aussage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p:txBody>
      </p:sp>
      <p:sp>
        <p:nvSpPr>
          <p:cNvPr id="4" name="Foliennummernplatzhalter 3"/>
          <p:cNvSpPr>
            <a:spLocks noGrp="1"/>
          </p:cNvSpPr>
          <p:nvPr>
            <p:ph type="sldNum" sz="quarter" idx="5"/>
          </p:nvPr>
        </p:nvSpPr>
        <p:spPr/>
        <p:txBody>
          <a:bodyPr/>
          <a:lstStyle/>
          <a:p>
            <a:fld id="{592F2512-2C16-DA41-B43F-1B6DC9725875}" type="slidenum">
              <a:rPr lang="de-DE" smtClean="0"/>
              <a:t>131</a:t>
            </a:fld>
            <a:endParaRPr lang="de-DE"/>
          </a:p>
        </p:txBody>
      </p:sp>
    </p:spTree>
    <p:extLst>
      <p:ext uri="{BB962C8B-B14F-4D97-AF65-F5344CB8AC3E}">
        <p14:creationId xmlns:p14="http://schemas.microsoft.com/office/powerpoint/2010/main" val="1074164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sollst du die Bereiche des Bilds auswählen, die dir bei der Entscheidung der ersten Frage geholfen haben.</a:t>
            </a:r>
          </a:p>
          <a:p>
            <a:pPr algn="l"/>
            <a:r>
              <a:rPr lang="de-CH" b="0" i="0" u="none" strike="noStrike" dirty="0">
                <a:solidFill>
                  <a:srgbClr val="000000"/>
                </a:solidFill>
                <a:effectLst/>
                <a:latin typeface="font"/>
              </a:rPr>
              <a:t>Dazu kannst du einen Bereich über die passenden Felder auswählen.</a:t>
            </a:r>
          </a:p>
          <a:p>
            <a:endParaRPr lang="de-DE" dirty="0"/>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15</a:t>
            </a:fld>
            <a:endParaRPr lang="de-DE"/>
          </a:p>
        </p:txBody>
      </p:sp>
    </p:spTree>
    <p:extLst>
      <p:ext uri="{BB962C8B-B14F-4D97-AF65-F5344CB8AC3E}">
        <p14:creationId xmlns:p14="http://schemas.microsoft.com/office/powerpoint/2010/main" val="276217973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ist falsch. Die SRG ist keine staatliche Medienanstalt. Sie ist als privatrechtlicher Verein organisiert, um die journalistische Unabhängigkeit vom Staat und von der Politik sicherzustellen. Die Regierung und deren Ämter haben keinen direkten Einfluss auf die Schweizerische Radio- und Fernsehgesellschaft (SRG). Die SRG hat einen Auftrag, der unter anderem auf der Bundesverfassung (Art. 93) sowie der Konzession basiert.</a:t>
            </a:r>
          </a:p>
          <a:p>
            <a:pPr algn="l">
              <a:buFont typeface="Arial" panose="020B0604020202020204" pitchFamily="34" charset="0"/>
              <a:buChar char="•"/>
            </a:pPr>
            <a:r>
              <a:rPr lang="de-CH" b="0" i="0" u="sng" strike="noStrike" dirty="0">
                <a:solidFill>
                  <a:srgbClr val="000000"/>
                </a:solidFill>
                <a:effectLst/>
                <a:latin typeface="font"/>
                <a:hlinkClick r:id="rId3"/>
              </a:rPr>
              <a:t> Schweizer Bundesverfassung (BV)</a:t>
            </a:r>
            <a:r>
              <a:rPr lang="de-CH" b="0" i="0" u="none" strike="noStrike" dirty="0">
                <a:solidFill>
                  <a:srgbClr val="000000"/>
                </a:solidFill>
                <a:effectLst/>
                <a:latin typeface="font"/>
              </a:rPr>
              <a:t> (https://</a:t>
            </a:r>
            <a:r>
              <a:rPr lang="de-CH" b="0" i="0" u="none" strike="noStrike" dirty="0" err="1">
                <a:solidFill>
                  <a:srgbClr val="000000"/>
                </a:solidFill>
                <a:effectLst/>
                <a:latin typeface="font"/>
              </a:rPr>
              <a:t>www.fedlex.admin.ch</a:t>
            </a:r>
            <a:r>
              <a:rPr lang="de-CH" b="0" i="0" u="none" strike="noStrike" dirty="0">
                <a:solidFill>
                  <a:srgbClr val="000000"/>
                </a:solidFill>
                <a:effectLst/>
                <a:latin typeface="font"/>
              </a:rPr>
              <a:t>/</a:t>
            </a:r>
            <a:r>
              <a:rPr lang="de-CH" b="0" i="0" u="none" strike="noStrike" dirty="0" err="1">
                <a:solidFill>
                  <a:srgbClr val="000000"/>
                </a:solidFill>
                <a:effectLst/>
                <a:latin typeface="font"/>
              </a:rPr>
              <a:t>eli</a:t>
            </a:r>
            <a:r>
              <a:rPr lang="de-CH" b="0" i="0" u="none" strike="noStrike" dirty="0">
                <a:solidFill>
                  <a:srgbClr val="000000"/>
                </a:solidFill>
                <a:effectLst/>
                <a:latin typeface="font"/>
              </a:rPr>
              <a:t>/cc/1999/404/de)</a:t>
            </a:r>
          </a:p>
          <a:p>
            <a:pPr algn="l">
              <a:buFont typeface="Arial" panose="020B0604020202020204" pitchFamily="34" charset="0"/>
              <a:buChar char="•"/>
            </a:pPr>
            <a:r>
              <a:rPr lang="de-CH" b="0" i="0" u="sng" strike="noStrike" dirty="0">
                <a:solidFill>
                  <a:srgbClr val="000000"/>
                </a:solidFill>
                <a:effectLst/>
                <a:latin typeface="font"/>
                <a:hlinkClick r:id="rId4"/>
              </a:rPr>
              <a:t> Bundesgesetz über Radio und Fernsehen (RTVG)</a:t>
            </a:r>
            <a:r>
              <a:rPr lang="de-CH" b="0" i="0" u="none" strike="noStrike" dirty="0">
                <a:solidFill>
                  <a:srgbClr val="000000"/>
                </a:solidFill>
                <a:effectLst/>
                <a:latin typeface="font"/>
              </a:rPr>
              <a:t> (https://</a:t>
            </a:r>
            <a:r>
              <a:rPr lang="de-CH" b="0" i="0" u="none" strike="noStrike" dirty="0" err="1">
                <a:solidFill>
                  <a:srgbClr val="000000"/>
                </a:solidFill>
                <a:effectLst/>
                <a:latin typeface="font"/>
              </a:rPr>
              <a:t>www.fedlex.admin.ch</a:t>
            </a:r>
            <a:r>
              <a:rPr lang="de-CH" b="0" i="0" u="none" strike="noStrike" dirty="0">
                <a:solidFill>
                  <a:srgbClr val="000000"/>
                </a:solidFill>
                <a:effectLst/>
                <a:latin typeface="font"/>
              </a:rPr>
              <a:t>/</a:t>
            </a:r>
            <a:r>
              <a:rPr lang="de-CH" b="0" i="0" u="none" strike="noStrike" dirty="0" err="1">
                <a:solidFill>
                  <a:srgbClr val="000000"/>
                </a:solidFill>
                <a:effectLst/>
                <a:latin typeface="font"/>
              </a:rPr>
              <a:t>eli</a:t>
            </a:r>
            <a:r>
              <a:rPr lang="de-CH" b="0" i="0" u="none" strike="noStrike" dirty="0">
                <a:solidFill>
                  <a:srgbClr val="000000"/>
                </a:solidFill>
                <a:effectLst/>
                <a:latin typeface="font"/>
              </a:rPr>
              <a:t>/cc/2007/150/de)</a:t>
            </a:r>
          </a:p>
          <a:p>
            <a:pPr algn="l">
              <a:buFont typeface="Arial" panose="020B0604020202020204" pitchFamily="34" charset="0"/>
              <a:buChar char="•"/>
            </a:pPr>
            <a:r>
              <a:rPr lang="de-CH" b="0" i="0" u="sng" strike="noStrike" dirty="0">
                <a:solidFill>
                  <a:srgbClr val="000000"/>
                </a:solidFill>
                <a:effectLst/>
                <a:latin typeface="font"/>
                <a:hlinkClick r:id="rId5"/>
              </a:rPr>
              <a:t> Konzessionierung</a:t>
            </a:r>
            <a:r>
              <a:rPr lang="de-CH" b="0" i="0" u="none" strike="noStrike" dirty="0">
                <a:solidFill>
                  <a:srgbClr val="000000"/>
                </a:solidFill>
                <a:effectLst/>
                <a:latin typeface="font"/>
              </a:rPr>
              <a:t> (https://</a:t>
            </a:r>
            <a:r>
              <a:rPr lang="de-CH" b="0" i="0" u="none" strike="noStrike" dirty="0" err="1">
                <a:solidFill>
                  <a:srgbClr val="000000"/>
                </a:solidFill>
                <a:effectLst/>
                <a:latin typeface="font"/>
              </a:rPr>
              <a:t>www.bakom.admin.ch</a:t>
            </a:r>
            <a:r>
              <a:rPr lang="de-CH" b="0" i="0" u="none" strike="noStrike" dirty="0">
                <a:solidFill>
                  <a:srgbClr val="000000"/>
                </a:solidFill>
                <a:effectLst/>
                <a:latin typeface="font"/>
              </a:rPr>
              <a:t>/</a:t>
            </a:r>
            <a:r>
              <a:rPr lang="de-CH" b="0" i="0" u="none" strike="noStrike" dirty="0" err="1">
                <a:solidFill>
                  <a:srgbClr val="000000"/>
                </a:solidFill>
                <a:effectLst/>
                <a:latin typeface="font"/>
              </a:rPr>
              <a:t>bakom</a:t>
            </a:r>
            <a:r>
              <a:rPr lang="de-CH" b="0" i="0" u="none" strike="noStrike" dirty="0">
                <a:solidFill>
                  <a:srgbClr val="000000"/>
                </a:solidFill>
                <a:effectLst/>
                <a:latin typeface="font"/>
              </a:rPr>
              <a:t>/de/</a:t>
            </a:r>
            <a:r>
              <a:rPr lang="de-CH" b="0" i="0" u="none" strike="noStrike" dirty="0" err="1">
                <a:solidFill>
                  <a:srgbClr val="000000"/>
                </a:solidFill>
                <a:effectLst/>
                <a:latin typeface="font"/>
              </a:rPr>
              <a:t>home</a:t>
            </a:r>
            <a:r>
              <a:rPr lang="de-CH" b="0" i="0" u="none" strike="noStrike" dirty="0">
                <a:solidFill>
                  <a:srgbClr val="000000"/>
                </a:solidFill>
                <a:effectLst/>
                <a:latin typeface="font"/>
              </a:rPr>
              <a:t>/elektronische-medien/informationen-</a:t>
            </a:r>
            <a:r>
              <a:rPr lang="de-CH" b="0" i="0" u="none" strike="noStrike" dirty="0" err="1">
                <a:solidFill>
                  <a:srgbClr val="000000"/>
                </a:solidFill>
                <a:effectLst/>
                <a:latin typeface="font"/>
              </a:rPr>
              <a:t>ueber</a:t>
            </a:r>
            <a:r>
              <a:rPr lang="de-CH" b="0" i="0" u="none" strike="noStrike" dirty="0">
                <a:solidFill>
                  <a:srgbClr val="000000"/>
                </a:solidFill>
                <a:effectLst/>
                <a:latin typeface="font"/>
              </a:rPr>
              <a:t>-radio-und-</a:t>
            </a:r>
            <a:r>
              <a:rPr lang="de-CH" b="0" i="0" u="none" strike="noStrike" dirty="0" err="1">
                <a:solidFill>
                  <a:srgbClr val="000000"/>
                </a:solidFill>
                <a:effectLst/>
                <a:latin typeface="font"/>
              </a:rPr>
              <a:t>fernsehveranstalter</a:t>
            </a:r>
            <a:r>
              <a:rPr lang="de-CH" b="0" i="0" u="none" strike="noStrike" dirty="0">
                <a:solidFill>
                  <a:srgbClr val="000000"/>
                </a:solidFill>
                <a:effectLst/>
                <a:latin typeface="font"/>
              </a:rPr>
              <a:t>/</a:t>
            </a:r>
            <a:r>
              <a:rPr lang="de-CH" b="0" i="0" u="none" strike="noStrike" dirty="0" err="1">
                <a:solidFill>
                  <a:srgbClr val="000000"/>
                </a:solidFill>
                <a:effectLst/>
                <a:latin typeface="font"/>
              </a:rPr>
              <a:t>srg-ssr</a:t>
            </a:r>
            <a:r>
              <a:rPr lang="de-CH" b="0" i="0" u="none" strike="noStrike" dirty="0">
                <a:solidFill>
                  <a:srgbClr val="000000"/>
                </a:solidFill>
                <a:effectLst/>
                <a:latin typeface="font"/>
              </a:rPr>
              <a:t>/</a:t>
            </a:r>
            <a:r>
              <a:rPr lang="de-CH" b="0" i="0" u="none" strike="noStrike" dirty="0" err="1">
                <a:solidFill>
                  <a:srgbClr val="000000"/>
                </a:solidFill>
                <a:effectLst/>
                <a:latin typeface="font"/>
              </a:rPr>
              <a:t>konzessionierung</a:t>
            </a:r>
            <a:r>
              <a:rPr lang="de-CH" b="0" i="0" u="none" strike="noStrike" dirty="0">
                <a:solidFill>
                  <a:srgbClr val="000000"/>
                </a:solidFill>
                <a:effectLst/>
                <a:latin typeface="font"/>
              </a:rPr>
              <a:t>-und-technik-</a:t>
            </a:r>
            <a:r>
              <a:rPr lang="de-CH" b="0" i="0" u="none" strike="noStrike" dirty="0" err="1">
                <a:solidFill>
                  <a:srgbClr val="000000"/>
                </a:solidFill>
                <a:effectLst/>
                <a:latin typeface="font"/>
              </a:rPr>
              <a:t>srg</a:t>
            </a:r>
            <a:r>
              <a:rPr lang="de-CH" b="0" i="0" u="none" strike="noStrike" dirty="0">
                <a:solidFill>
                  <a:srgbClr val="000000"/>
                </a:solidFill>
                <a:effectLst/>
                <a:latin typeface="font"/>
              </a:rPr>
              <a:t>-</a:t>
            </a:r>
            <a:r>
              <a:rPr lang="de-CH" b="0" i="0" u="none" strike="noStrike" dirty="0" err="1">
                <a:solidFill>
                  <a:srgbClr val="000000"/>
                </a:solidFill>
                <a:effectLst/>
                <a:latin typeface="font"/>
              </a:rPr>
              <a:t>ssr.html</a:t>
            </a:r>
            <a:r>
              <a:rPr lang="de-CH" b="0" i="0" u="none" strike="noStrike" dirty="0">
                <a:solidFill>
                  <a:srgbClr val="000000"/>
                </a:solidFill>
                <a:effectLst/>
                <a:latin typeface="font"/>
              </a:rPr>
              <a:t>)</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132</a:t>
            </a:fld>
            <a:endParaRPr lang="de-DE"/>
          </a:p>
        </p:txBody>
      </p:sp>
    </p:spTree>
    <p:extLst>
      <p:ext uri="{BB962C8B-B14F-4D97-AF65-F5344CB8AC3E}">
        <p14:creationId xmlns:p14="http://schemas.microsoft.com/office/powerpoint/2010/main" val="347424333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geht es um die Schweizerische Radio- und Fernsehgesellschaft (SRG). Du siehst nacheinander verschiedene Aussagen. du sollst für jede Aussage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p:txBody>
      </p:sp>
      <p:sp>
        <p:nvSpPr>
          <p:cNvPr id="4" name="Foliennummernplatzhalter 3"/>
          <p:cNvSpPr>
            <a:spLocks noGrp="1"/>
          </p:cNvSpPr>
          <p:nvPr>
            <p:ph type="sldNum" sz="quarter" idx="5"/>
          </p:nvPr>
        </p:nvSpPr>
        <p:spPr/>
        <p:txBody>
          <a:bodyPr/>
          <a:lstStyle/>
          <a:p>
            <a:fld id="{592F2512-2C16-DA41-B43F-1B6DC9725875}" type="slidenum">
              <a:rPr lang="de-DE" smtClean="0"/>
              <a:t>133</a:t>
            </a:fld>
            <a:endParaRPr lang="de-DE"/>
          </a:p>
        </p:txBody>
      </p:sp>
    </p:spTree>
    <p:extLst>
      <p:ext uri="{BB962C8B-B14F-4D97-AF65-F5344CB8AC3E}">
        <p14:creationId xmlns:p14="http://schemas.microsoft.com/office/powerpoint/2010/main" val="246818950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ist wahr. Die SRG entscheidet über ihr Angebot autonom und hat die Pflicht zur ausgewogenen und sachgerechten Berichterstattung. Das gibt die Konzession vor (gesetzlichen Vorgaben des </a:t>
            </a:r>
            <a:r>
              <a:rPr lang="de-CH" b="0" i="0" u="sng" strike="noStrike" dirty="0">
                <a:solidFill>
                  <a:srgbClr val="000000"/>
                </a:solidFill>
                <a:effectLst/>
                <a:latin typeface="font"/>
                <a:hlinkClick r:id="rId3"/>
              </a:rPr>
              <a:t>Radio- und Fernsehgesetzes (RTVG</a:t>
            </a:r>
            <a:r>
              <a:rPr lang="de-CH" b="0" i="0" u="none" strike="noStrike" dirty="0">
                <a:solidFill>
                  <a:srgbClr val="000000"/>
                </a:solidFill>
                <a:effectLst/>
                <a:latin typeface="font"/>
                <a:hlinkClick r:id="rId3"/>
              </a:rPr>
              <a:t>)</a:t>
            </a:r>
            <a:r>
              <a:rPr lang="de-CH" b="0" i="0" u="none" strike="noStrike" dirty="0">
                <a:solidFill>
                  <a:srgbClr val="000000"/>
                </a:solidFill>
                <a:effectLst/>
                <a:latin typeface="font"/>
              </a:rPr>
              <a:t>: https://</a:t>
            </a:r>
            <a:r>
              <a:rPr lang="de-CH" b="0" i="0" u="none" strike="noStrike" dirty="0" err="1">
                <a:solidFill>
                  <a:srgbClr val="000000"/>
                </a:solidFill>
                <a:effectLst/>
                <a:latin typeface="font"/>
              </a:rPr>
              <a:t>www.fedlex.admin.ch</a:t>
            </a:r>
            <a:r>
              <a:rPr lang="de-CH" b="0" i="0" u="none" strike="noStrike" dirty="0">
                <a:solidFill>
                  <a:srgbClr val="000000"/>
                </a:solidFill>
                <a:effectLst/>
                <a:latin typeface="font"/>
              </a:rPr>
              <a:t>/</a:t>
            </a:r>
            <a:r>
              <a:rPr lang="de-CH" b="0" i="0" u="none" strike="noStrike" dirty="0" err="1">
                <a:solidFill>
                  <a:srgbClr val="000000"/>
                </a:solidFill>
                <a:effectLst/>
                <a:latin typeface="font"/>
              </a:rPr>
              <a:t>eli</a:t>
            </a:r>
            <a:r>
              <a:rPr lang="de-CH" b="0" i="0" u="none" strike="noStrike" dirty="0">
                <a:solidFill>
                  <a:srgbClr val="000000"/>
                </a:solidFill>
                <a:effectLst/>
                <a:latin typeface="font"/>
              </a:rPr>
              <a:t>/cc/2007/150/de). Im Rahmen eines </a:t>
            </a:r>
            <a:r>
              <a:rPr lang="de-CH" b="0" i="0" u="none" strike="noStrike" dirty="0" err="1">
                <a:solidFill>
                  <a:srgbClr val="000000"/>
                </a:solidFill>
                <a:effectLst/>
                <a:latin typeface="font"/>
              </a:rPr>
              <a:t>Quallitätssicherungssystems</a:t>
            </a:r>
            <a:r>
              <a:rPr lang="de-CH" b="0" i="0" u="none" strike="noStrike" dirty="0">
                <a:solidFill>
                  <a:srgbClr val="000000"/>
                </a:solidFill>
                <a:effectLst/>
                <a:latin typeface="font"/>
              </a:rPr>
              <a:t> wird dies für alle Unternehmenseinheiten laufend überprüft. </a:t>
            </a:r>
            <a:r>
              <a:rPr lang="de-CH" b="0" i="0" u="sng" strike="noStrike" dirty="0">
                <a:solidFill>
                  <a:srgbClr val="000000"/>
                </a:solidFill>
                <a:effectLst/>
                <a:latin typeface="font"/>
                <a:hlinkClick r:id="rId4"/>
              </a:rPr>
              <a:t>Für weitergehende Informationen hier klicken</a:t>
            </a:r>
            <a:r>
              <a:rPr lang="de-CH" b="0" i="0" u="none" strike="noStrike" dirty="0">
                <a:solidFill>
                  <a:srgbClr val="000000"/>
                </a:solidFill>
                <a:effectLst/>
                <a:latin typeface="font"/>
              </a:rPr>
              <a:t>: https://</a:t>
            </a:r>
            <a:r>
              <a:rPr lang="de-CH" b="0" i="0" u="none" strike="noStrike" dirty="0" err="1">
                <a:solidFill>
                  <a:srgbClr val="000000"/>
                </a:solidFill>
                <a:effectLst/>
                <a:latin typeface="font"/>
              </a:rPr>
              <a:t>www.srgssr.ch</a:t>
            </a:r>
            <a:r>
              <a:rPr lang="de-CH" b="0" i="0" u="none" strike="noStrike" dirty="0">
                <a:solidFill>
                  <a:srgbClr val="000000"/>
                </a:solidFill>
                <a:effectLst/>
                <a:latin typeface="font"/>
              </a:rPr>
              <a:t>/de/was-wir-tun/</a:t>
            </a:r>
            <a:r>
              <a:rPr lang="de-CH" b="0" i="0" u="none" strike="noStrike" dirty="0" err="1">
                <a:solidFill>
                  <a:srgbClr val="000000"/>
                </a:solidFill>
                <a:effectLst/>
                <a:latin typeface="font"/>
              </a:rPr>
              <a:t>qualitaet</a:t>
            </a:r>
            <a:r>
              <a:rPr lang="de-CH" b="0" i="0" u="none" strike="noStrike" dirty="0">
                <a:solidFill>
                  <a:srgbClr val="000000"/>
                </a:solidFill>
                <a:effectLst/>
                <a:latin typeface="font"/>
              </a:rPr>
              <a:t>/</a:t>
            </a:r>
            <a:r>
              <a:rPr lang="de-CH" b="0" i="0" u="none" strike="noStrike" dirty="0" err="1">
                <a:solidFill>
                  <a:srgbClr val="000000"/>
                </a:solidFill>
                <a:effectLst/>
                <a:latin typeface="font"/>
              </a:rPr>
              <a:t>qualitaetssicherung</a:t>
            </a:r>
            <a:endParaRPr lang="de-CH" b="0" i="0" u="none" strike="noStrike" dirty="0">
              <a:solidFill>
                <a:srgbClr val="000000"/>
              </a:solidFill>
              <a:effectLst/>
              <a:latin typeface="font"/>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134</a:t>
            </a:fld>
            <a:endParaRPr lang="de-DE"/>
          </a:p>
        </p:txBody>
      </p:sp>
    </p:spTree>
    <p:extLst>
      <p:ext uri="{BB962C8B-B14F-4D97-AF65-F5344CB8AC3E}">
        <p14:creationId xmlns:p14="http://schemas.microsoft.com/office/powerpoint/2010/main" val="15045574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geht es um die Schweizerische Radio- und Fernsehgesellschaft (SRG). Du siehst nacheinander verschiedene Aussagen. du sollst für jede Aussage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p:txBody>
      </p:sp>
      <p:sp>
        <p:nvSpPr>
          <p:cNvPr id="4" name="Foliennummernplatzhalter 3"/>
          <p:cNvSpPr>
            <a:spLocks noGrp="1"/>
          </p:cNvSpPr>
          <p:nvPr>
            <p:ph type="sldNum" sz="quarter" idx="5"/>
          </p:nvPr>
        </p:nvSpPr>
        <p:spPr/>
        <p:txBody>
          <a:bodyPr/>
          <a:lstStyle/>
          <a:p>
            <a:fld id="{592F2512-2C16-DA41-B43F-1B6DC9725875}" type="slidenum">
              <a:rPr lang="de-DE" smtClean="0"/>
              <a:t>135</a:t>
            </a:fld>
            <a:endParaRPr lang="de-DE"/>
          </a:p>
        </p:txBody>
      </p:sp>
    </p:spTree>
    <p:extLst>
      <p:ext uri="{BB962C8B-B14F-4D97-AF65-F5344CB8AC3E}">
        <p14:creationId xmlns:p14="http://schemas.microsoft.com/office/powerpoint/2010/main" val="273645710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ist falsch. Im Rahmen nachvollziehbarer, journalistischer Erwägungen dürfen Journalist:innen von SRG-Medien Kommentare und eigene Einschätzungen äussern. Sie müssen aber transparent dargelegt und argumentativ begründet werden. Nicht erlaubt sind Kommentare in der Form von Abstimmungs- oder Wahlempfehlungen. Interessenbindungen, wie Parteimitgliedschaft, die Einfluss auf die journalistische Arbeit haben könnten, sind gegenüber direkten Vorgesetzten offenzulegen. Wenn der Anschein von Befangenheit entstehen könnte, müssen Journalist:innen von SRG-Medien in den Ausstand treten.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136</a:t>
            </a:fld>
            <a:endParaRPr lang="de-DE"/>
          </a:p>
        </p:txBody>
      </p:sp>
    </p:spTree>
    <p:extLst>
      <p:ext uri="{BB962C8B-B14F-4D97-AF65-F5344CB8AC3E}">
        <p14:creationId xmlns:p14="http://schemas.microsoft.com/office/powerpoint/2010/main" val="286334998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verschiedene Bilder mit je einem Beitrag. Entscheide für jeden Beitrag, ob es sich dabei um eine journalistische Information oder um Öffentlichkeitsarbeit / PR handelt.</a:t>
            </a:r>
          </a:p>
          <a:p>
            <a:pPr algn="l"/>
            <a:r>
              <a:rPr lang="de-CH" b="0" i="0" u="none" strike="noStrike" dirty="0">
                <a:solidFill>
                  <a:srgbClr val="000000"/>
                </a:solidFill>
                <a:effectLst/>
                <a:latin typeface="font"/>
              </a:rPr>
              <a:t>Eine journalistische Information ist eine neutrale und kritische Information von einer Nachrichtenredaktion. Von Öffentlichkeitsarbeit oder auch Public Relations (PR) spricht man, wenn Unternehmen, Einrichtungen oder Personen ein Medium nutzen, um für sich selbst Werbung zu machen.</a:t>
            </a:r>
          </a:p>
        </p:txBody>
      </p:sp>
      <p:sp>
        <p:nvSpPr>
          <p:cNvPr id="4" name="Foliennummernplatzhalter 3"/>
          <p:cNvSpPr>
            <a:spLocks noGrp="1"/>
          </p:cNvSpPr>
          <p:nvPr>
            <p:ph type="sldNum" sz="quarter" idx="5"/>
          </p:nvPr>
        </p:nvSpPr>
        <p:spPr/>
        <p:txBody>
          <a:bodyPr/>
          <a:lstStyle/>
          <a:p>
            <a:fld id="{592F2512-2C16-DA41-B43F-1B6DC9725875}" type="slidenum">
              <a:rPr lang="de-DE" smtClean="0"/>
              <a:t>137</a:t>
            </a:fld>
            <a:endParaRPr lang="de-DE"/>
          </a:p>
        </p:txBody>
      </p:sp>
    </p:spTree>
    <p:extLst>
      <p:ext uri="{BB962C8B-B14F-4D97-AF65-F5344CB8AC3E}">
        <p14:creationId xmlns:p14="http://schemas.microsoft.com/office/powerpoint/2010/main" val="18406409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Dieses Talk-Format wird vom Schweizer Radio und Fernsehen (SRF) produziert und veröffentlicht. Der Konzernchef wird von einem SRF-Wirtschaftsjournalisten befragt, der unabhängig ist und daher auch kritische Fragen aus einer Fremdperspektive stellen kann. Die Entscheidung, worüber der Konzernchef befragt wird, fällt eine Redaktion unter Berücksichtigung journalistischer Kriterien. Das Format ist deshalb ein journalistisches Angebot.</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138</a:t>
            </a:fld>
            <a:endParaRPr lang="de-DE"/>
          </a:p>
        </p:txBody>
      </p:sp>
    </p:spTree>
    <p:extLst>
      <p:ext uri="{BB962C8B-B14F-4D97-AF65-F5344CB8AC3E}">
        <p14:creationId xmlns:p14="http://schemas.microsoft.com/office/powerpoint/2010/main" val="17059671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verschiedene Bilder mit je einem Beitrag. Entscheide für jeden Beitrag, ob es sich dabei um eine journalistische Information oder um Öffentlichkeitsarbeit / PR handelt.</a:t>
            </a:r>
          </a:p>
          <a:p>
            <a:pPr algn="l"/>
            <a:r>
              <a:rPr lang="de-CH" b="0" i="0" u="none" strike="noStrike" dirty="0">
                <a:solidFill>
                  <a:srgbClr val="000000"/>
                </a:solidFill>
                <a:effectLst/>
                <a:latin typeface="font"/>
              </a:rPr>
              <a:t>Eine journalistische Information ist eine neutrale und kritische Information von einer Nachrichtenredaktion. Von Öffentlichkeitsarbeit oder auch Public Relations (PR) spricht man, wenn Unternehmen, Einrichtungen oder Personen ein Medium nutzen, um für sich selbst Werbung zu machen.</a:t>
            </a:r>
          </a:p>
        </p:txBody>
      </p:sp>
      <p:sp>
        <p:nvSpPr>
          <p:cNvPr id="4" name="Foliennummernplatzhalter 3"/>
          <p:cNvSpPr>
            <a:spLocks noGrp="1"/>
          </p:cNvSpPr>
          <p:nvPr>
            <p:ph type="sldNum" sz="quarter" idx="5"/>
          </p:nvPr>
        </p:nvSpPr>
        <p:spPr/>
        <p:txBody>
          <a:bodyPr/>
          <a:lstStyle/>
          <a:p>
            <a:fld id="{592F2512-2C16-DA41-B43F-1B6DC9725875}" type="slidenum">
              <a:rPr lang="de-DE" smtClean="0"/>
              <a:t>139</a:t>
            </a:fld>
            <a:endParaRPr lang="de-DE"/>
          </a:p>
        </p:txBody>
      </p:sp>
    </p:spTree>
    <p:extLst>
      <p:ext uri="{BB962C8B-B14F-4D97-AF65-F5344CB8AC3E}">
        <p14:creationId xmlns:p14="http://schemas.microsoft.com/office/powerpoint/2010/main" val="114025641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Das Video in diesem Beispiel wird von der Schweizerischen Post AG selbst produziert und veröffentlicht. Es gibt keine unabhängige journalistische Beteiligung. D.h. der Konzernchef kann sich und sein Unternehmen bestmöglich darstellen. Deshalb handelt es sich bei diesem Video um Öffentlichkeitsarbeit (PR).</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140</a:t>
            </a:fld>
            <a:endParaRPr lang="de-DE"/>
          </a:p>
        </p:txBody>
      </p:sp>
    </p:spTree>
    <p:extLst>
      <p:ext uri="{BB962C8B-B14F-4D97-AF65-F5344CB8AC3E}">
        <p14:creationId xmlns:p14="http://schemas.microsoft.com/office/powerpoint/2010/main" val="160033724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verschiedene Bilder mit je einem Beitrag. Entscheide für jeden Beitrag, ob es sich dabei um eine journalistische Information oder um Öffentlichkeitsarbeit / PR handelt.</a:t>
            </a:r>
          </a:p>
          <a:p>
            <a:pPr algn="l"/>
            <a:r>
              <a:rPr lang="de-CH" b="0" i="0" u="none" strike="noStrike" dirty="0">
                <a:solidFill>
                  <a:srgbClr val="000000"/>
                </a:solidFill>
                <a:effectLst/>
                <a:latin typeface="font"/>
              </a:rPr>
              <a:t>Eine journalistische Information ist eine neutrale und kritische Information von einer Nachrichtenredaktion. Von Öffentlichkeitsarbeit oder auch Public Relations (PR) spricht man, wenn Unternehmen, Einrichtungen oder Personen ein Medium nutzen, um für sich selbst Werbung zu machen.</a:t>
            </a:r>
          </a:p>
        </p:txBody>
      </p:sp>
      <p:sp>
        <p:nvSpPr>
          <p:cNvPr id="4" name="Foliennummernplatzhalter 3"/>
          <p:cNvSpPr>
            <a:spLocks noGrp="1"/>
          </p:cNvSpPr>
          <p:nvPr>
            <p:ph type="sldNum" sz="quarter" idx="5"/>
          </p:nvPr>
        </p:nvSpPr>
        <p:spPr/>
        <p:txBody>
          <a:bodyPr/>
          <a:lstStyle/>
          <a:p>
            <a:fld id="{592F2512-2C16-DA41-B43F-1B6DC9725875}" type="slidenum">
              <a:rPr lang="de-DE" smtClean="0"/>
              <a:t>141</a:t>
            </a:fld>
            <a:endParaRPr lang="de-DE"/>
          </a:p>
        </p:txBody>
      </p:sp>
    </p:spTree>
    <p:extLst>
      <p:ext uri="{BB962C8B-B14F-4D97-AF65-F5344CB8AC3E}">
        <p14:creationId xmlns:p14="http://schemas.microsoft.com/office/powerpoint/2010/main" val="3652060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Dieser Bericht ist als “”Kommentar”” markiert. Der Kommentar ist eine journalistische Textart. Bei ihr steht die Meinung des Autors oder der Autorin im Vordergrund.</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16</a:t>
            </a:fld>
            <a:endParaRPr lang="de-DE"/>
          </a:p>
        </p:txBody>
      </p:sp>
    </p:spTree>
    <p:extLst>
      <p:ext uri="{BB962C8B-B14F-4D97-AF65-F5344CB8AC3E}">
        <p14:creationId xmlns:p14="http://schemas.microsoft.com/office/powerpoint/2010/main" val="41266652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Das Angebot in dieser Frage hat mit einem Bundesrat zu tun. Dieser Beitrag wird vom Bundesrat bzw. seiner Partei selbst veröffentlicht. Es gibt hier keine journalistische Beteiligung, das heisst: Der Politiker kann sich hier auch selbst bestmöglich darstellen, ohne dass er kritisch hinterfragt wird. Deshalb handelt es sich um Öffentlichkeitsarbeit / PR.</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142</a:t>
            </a:fld>
            <a:endParaRPr lang="de-DE"/>
          </a:p>
        </p:txBody>
      </p:sp>
    </p:spTree>
    <p:extLst>
      <p:ext uri="{BB962C8B-B14F-4D97-AF65-F5344CB8AC3E}">
        <p14:creationId xmlns:p14="http://schemas.microsoft.com/office/powerpoint/2010/main" val="275892534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verschiedene Bilder mit je einem Beitrag. Entscheide für jeden Beitrag, ob es sich dabei um eine journalistische Information oder um Öffentlichkeitsarbeit / PR handelt.</a:t>
            </a:r>
          </a:p>
          <a:p>
            <a:pPr algn="l"/>
            <a:r>
              <a:rPr lang="de-CH" b="0" i="0" u="none" strike="noStrike" dirty="0">
                <a:solidFill>
                  <a:srgbClr val="000000"/>
                </a:solidFill>
                <a:effectLst/>
                <a:latin typeface="font"/>
              </a:rPr>
              <a:t>Eine journalistische Information ist eine neutrale und kritische Information von einer Nachrichtenredaktion. Von Öffentlichkeitsarbeit oder auch Public Relations (PR) spricht man, wenn Unternehmen, Einrichtungen oder Personen ein Medium nutzen, um für sich selbst Werbung zu machen.</a:t>
            </a:r>
          </a:p>
        </p:txBody>
      </p:sp>
      <p:sp>
        <p:nvSpPr>
          <p:cNvPr id="4" name="Foliennummernplatzhalter 3"/>
          <p:cNvSpPr>
            <a:spLocks noGrp="1"/>
          </p:cNvSpPr>
          <p:nvPr>
            <p:ph type="sldNum" sz="quarter" idx="5"/>
          </p:nvPr>
        </p:nvSpPr>
        <p:spPr/>
        <p:txBody>
          <a:bodyPr/>
          <a:lstStyle/>
          <a:p>
            <a:fld id="{592F2512-2C16-DA41-B43F-1B6DC9725875}" type="slidenum">
              <a:rPr lang="de-DE" smtClean="0"/>
              <a:t>143</a:t>
            </a:fld>
            <a:endParaRPr lang="de-DE"/>
          </a:p>
        </p:txBody>
      </p:sp>
    </p:spTree>
    <p:extLst>
      <p:ext uri="{BB962C8B-B14F-4D97-AF65-F5344CB8AC3E}">
        <p14:creationId xmlns:p14="http://schemas.microsoft.com/office/powerpoint/2010/main" val="367888957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Das Angebot in dieser Frage hat mit einem Bundesrat zu tun. NZZ Standpunkte ist eine Diskussionssendung und wird von NZZ-Chefredaktor Eric </a:t>
            </a:r>
            <a:r>
              <a:rPr lang="de-CH" b="0" i="0" u="none" strike="noStrike" dirty="0" err="1">
                <a:solidFill>
                  <a:srgbClr val="000000"/>
                </a:solidFill>
                <a:effectLst/>
                <a:latin typeface="font"/>
              </a:rPr>
              <a:t>Gujer</a:t>
            </a:r>
            <a:r>
              <a:rPr lang="de-CH" b="0" i="0" u="none" strike="noStrike" dirty="0">
                <a:solidFill>
                  <a:srgbClr val="000000"/>
                </a:solidFill>
                <a:effectLst/>
                <a:latin typeface="font"/>
              </a:rPr>
              <a:t> moderiert. Alle vier Wochen äussert sich ein sachkundiger Gesprächspartner oder Gesprächspartnerin zu einem aktuellen Thema aus den Bereichen Politik, Wirtschaft oder Kultur. Die Entscheidung, worüber die Gesprächspartner befragt werden, fällt eine Redaktion unter Berücksichtigung journalistischer Kriterien. Es handelt sich hierbei um ein journalistisches Angebot.</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144</a:t>
            </a:fld>
            <a:endParaRPr lang="de-DE"/>
          </a:p>
        </p:txBody>
      </p:sp>
    </p:spTree>
    <p:extLst>
      <p:ext uri="{BB962C8B-B14F-4D97-AF65-F5344CB8AC3E}">
        <p14:creationId xmlns:p14="http://schemas.microsoft.com/office/powerpoint/2010/main" val="109511973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Apps oder Medien. Jede App oder jedes Medium gehört zu einem grösseren Unternehmen. Du sollst jedes Logo dem Unternehmen zuordnen, zu dem es gehört.</a:t>
            </a:r>
          </a:p>
          <a:p>
            <a:pPr algn="l"/>
            <a:r>
              <a:rPr lang="de-CH" b="0" i="0" u="none" strike="noStrike" dirty="0">
                <a:solidFill>
                  <a:srgbClr val="000000"/>
                </a:solidFill>
                <a:effectLst/>
                <a:latin typeface="font"/>
              </a:rPr>
              <a:t>Für die Entscheidung kannst du das Bild entweder auf den Ordner ziehen, den du für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145</a:t>
            </a:fld>
            <a:endParaRPr lang="de-DE"/>
          </a:p>
        </p:txBody>
      </p:sp>
    </p:spTree>
    <p:extLst>
      <p:ext uri="{BB962C8B-B14F-4D97-AF65-F5344CB8AC3E}">
        <p14:creationId xmlns:p14="http://schemas.microsoft.com/office/powerpoint/2010/main" val="301713204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WhatsApp ist der am weitesten verbreitete Messenger-Dienst auf unseren Smartphones. WhatsApp wurde 2009 gegründet und gehört seit 2014 zu </a:t>
            </a:r>
            <a:r>
              <a:rPr lang="de-CH" b="0" i="0" u="none" strike="noStrike" dirty="0" err="1">
                <a:solidFill>
                  <a:srgbClr val="000000"/>
                </a:solidFill>
                <a:effectLst/>
                <a:latin typeface="font"/>
              </a:rPr>
              <a:t>Meta</a:t>
            </a:r>
            <a:r>
              <a:rPr lang="de-CH" b="0" i="0" u="none" strike="noStrike" dirty="0">
                <a:solidFill>
                  <a:srgbClr val="000000"/>
                </a:solidFill>
                <a:effectLst/>
                <a:latin typeface="font"/>
              </a:rPr>
              <a:t> (ehemals Facebook genannt).</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p:txBody>
      </p:sp>
      <p:sp>
        <p:nvSpPr>
          <p:cNvPr id="4" name="Foliennummernplatzhalter 3"/>
          <p:cNvSpPr>
            <a:spLocks noGrp="1"/>
          </p:cNvSpPr>
          <p:nvPr>
            <p:ph type="sldNum" sz="quarter" idx="5"/>
          </p:nvPr>
        </p:nvSpPr>
        <p:spPr/>
        <p:txBody>
          <a:bodyPr/>
          <a:lstStyle/>
          <a:p>
            <a:fld id="{592F2512-2C16-DA41-B43F-1B6DC9725875}" type="slidenum">
              <a:rPr lang="de-DE" smtClean="0"/>
              <a:t>146</a:t>
            </a:fld>
            <a:endParaRPr lang="de-DE"/>
          </a:p>
        </p:txBody>
      </p:sp>
    </p:spTree>
    <p:extLst>
      <p:ext uri="{BB962C8B-B14F-4D97-AF65-F5344CB8AC3E}">
        <p14:creationId xmlns:p14="http://schemas.microsoft.com/office/powerpoint/2010/main" val="68609272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Apps oder Medien. Jede App oder jedes Medium gehört zu einem grösseren Unternehmen. Du sollst jedes Logo dem Unternehmen zuordnen, zu dem es gehört.</a:t>
            </a:r>
          </a:p>
          <a:p>
            <a:pPr algn="l"/>
            <a:r>
              <a:rPr lang="de-CH" b="0" i="0" u="none" strike="noStrike" dirty="0">
                <a:solidFill>
                  <a:srgbClr val="000000"/>
                </a:solidFill>
                <a:effectLst/>
                <a:latin typeface="font"/>
              </a:rPr>
              <a:t>Für die Entscheidung kannst du das Bild entweder auf den Ordner ziehen, den du für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147</a:t>
            </a:fld>
            <a:endParaRPr lang="de-DE"/>
          </a:p>
        </p:txBody>
      </p:sp>
    </p:spTree>
    <p:extLst>
      <p:ext uri="{BB962C8B-B14F-4D97-AF65-F5344CB8AC3E}">
        <p14:creationId xmlns:p14="http://schemas.microsoft.com/office/powerpoint/2010/main" val="38794387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Instagram wurde 2010 gegründet und war anfangs ein Portal, bei dem es nur um das Teilen von Fotos ging. Seit 2012 gehört Instagram zu </a:t>
            </a:r>
            <a:r>
              <a:rPr lang="de-CH" b="0" i="0" u="none" strike="noStrike" dirty="0" err="1">
                <a:solidFill>
                  <a:srgbClr val="000000"/>
                </a:solidFill>
                <a:effectLst/>
                <a:latin typeface="font"/>
              </a:rPr>
              <a:t>Meta</a:t>
            </a:r>
            <a:r>
              <a:rPr lang="de-CH" b="0" i="0" u="none" strike="noStrike" dirty="0">
                <a:solidFill>
                  <a:srgbClr val="000000"/>
                </a:solidFill>
                <a:effectLst/>
                <a:latin typeface="font"/>
              </a:rPr>
              <a:t> (ehemals Facebook genannt).</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148</a:t>
            </a:fld>
            <a:endParaRPr lang="de-DE"/>
          </a:p>
        </p:txBody>
      </p:sp>
    </p:spTree>
    <p:extLst>
      <p:ext uri="{BB962C8B-B14F-4D97-AF65-F5344CB8AC3E}">
        <p14:creationId xmlns:p14="http://schemas.microsoft.com/office/powerpoint/2010/main" val="253233446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Apps oder Medien. Jede App oder jedes Medium gehört zu einem grösseren Unternehmen. Du sollst jedes Logo dem Unternehmen zuordnen, zu dem es gehört.</a:t>
            </a:r>
          </a:p>
          <a:p>
            <a:pPr algn="l"/>
            <a:r>
              <a:rPr lang="de-CH" b="0" i="0" u="none" strike="noStrike" dirty="0">
                <a:solidFill>
                  <a:srgbClr val="000000"/>
                </a:solidFill>
                <a:effectLst/>
                <a:latin typeface="font"/>
              </a:rPr>
              <a:t>Für die Entscheidung kannst du das Bild entweder auf den Ordner ziehen, den du für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149</a:t>
            </a:fld>
            <a:endParaRPr lang="de-DE"/>
          </a:p>
        </p:txBody>
      </p:sp>
    </p:spTree>
    <p:extLst>
      <p:ext uri="{BB962C8B-B14F-4D97-AF65-F5344CB8AC3E}">
        <p14:creationId xmlns:p14="http://schemas.microsoft.com/office/powerpoint/2010/main" val="105409629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YouTube gibt es schon seit 2005. Inzwischen ist es die grösste Online-Videoplattform der Welt. Seit 2006 gehört YouTube zu Google.</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150</a:t>
            </a:fld>
            <a:endParaRPr lang="de-DE"/>
          </a:p>
        </p:txBody>
      </p:sp>
    </p:spTree>
    <p:extLst>
      <p:ext uri="{BB962C8B-B14F-4D97-AF65-F5344CB8AC3E}">
        <p14:creationId xmlns:p14="http://schemas.microsoft.com/office/powerpoint/2010/main" val="5383582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Apps oder Medien. Jede App oder jedes Medium gehört zu einem grösseren Unternehmen. Du sollst jedes Logo dem Unternehmen zuordnen, zu dem es gehört.</a:t>
            </a:r>
          </a:p>
          <a:p>
            <a:pPr algn="l"/>
            <a:r>
              <a:rPr lang="de-CH" b="0" i="0" u="none" strike="noStrike" dirty="0">
                <a:solidFill>
                  <a:srgbClr val="000000"/>
                </a:solidFill>
                <a:effectLst/>
                <a:latin typeface="font"/>
              </a:rPr>
              <a:t>Für die Entscheidung kannst du das Bild entweder auf den Ordner ziehen, den du für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151</a:t>
            </a:fld>
            <a:endParaRPr lang="de-DE"/>
          </a:p>
        </p:txBody>
      </p:sp>
    </p:spTree>
    <p:extLst>
      <p:ext uri="{BB962C8B-B14F-4D97-AF65-F5344CB8AC3E}">
        <p14:creationId xmlns:p14="http://schemas.microsoft.com/office/powerpoint/2010/main" val="3664206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musst du entscheiden, was für eine Art von Beitrag in den jeweiligen Bildern gezeigt wird. Du kannst entscheiden, ob es sich um eine Information, um eine Werbung, um eine Meinung oder um eine Falschinformation handelt.</a:t>
            </a:r>
          </a:p>
          <a:p>
            <a:pPr algn="l"/>
            <a:r>
              <a:rPr lang="de-CH" b="0" i="0" u="none" strike="noStrike" dirty="0">
                <a:solidFill>
                  <a:srgbClr val="000000"/>
                </a:solidFill>
                <a:effectLst/>
                <a:latin typeface="font"/>
              </a:rPr>
              <a:t>Für die Entscheidung kannst du das Bild entweder auf den Ordner ziehen, den du für richtig hältst – oder den Ordner einfach anklicken/-tippen.</a:t>
            </a:r>
          </a:p>
          <a:p>
            <a:pPr algn="l"/>
            <a:r>
              <a:rPr lang="de-CH" b="0" i="1" u="none" strike="noStrike" dirty="0">
                <a:solidFill>
                  <a:srgbClr val="000000"/>
                </a:solidFill>
                <a:effectLst/>
                <a:latin typeface="font"/>
              </a:rPr>
              <a:t>Wichtige Anmerkung: Beim Beitrag von “aktuelles24.ch” handelt es sich um ein erfundenes Fallbeispiel.</a:t>
            </a:r>
            <a:endParaRPr lang="de-CH" b="0" i="0" u="none" strike="noStrike" dirty="0">
              <a:solidFill>
                <a:srgbClr val="000000"/>
              </a:solidFill>
              <a:effectLst/>
              <a:latin typeface="font"/>
            </a:endParaRP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17</a:t>
            </a:fld>
            <a:endParaRPr lang="de-DE"/>
          </a:p>
        </p:txBody>
      </p:sp>
    </p:spTree>
    <p:extLst>
      <p:ext uri="{BB962C8B-B14F-4D97-AF65-F5344CB8AC3E}">
        <p14:creationId xmlns:p14="http://schemas.microsoft.com/office/powerpoint/2010/main" val="46911633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err="1">
                <a:solidFill>
                  <a:srgbClr val="000000"/>
                </a:solidFill>
                <a:effectLst/>
                <a:latin typeface="font"/>
              </a:rPr>
              <a:t>TikTok</a:t>
            </a:r>
            <a:r>
              <a:rPr lang="de-CH" b="0" i="0" u="none" strike="noStrike" dirty="0">
                <a:solidFill>
                  <a:srgbClr val="000000"/>
                </a:solidFill>
                <a:effectLst/>
                <a:latin typeface="font"/>
              </a:rPr>
              <a:t> ist ein Videoportal, bei dem es anfangs ausschliesslich um Musikvideos ging. 2018 wurde die App </a:t>
            </a:r>
            <a:r>
              <a:rPr lang="de-CH" b="0" i="0" u="none" strike="noStrike" dirty="0" err="1">
                <a:solidFill>
                  <a:srgbClr val="000000"/>
                </a:solidFill>
                <a:effectLst/>
                <a:latin typeface="font"/>
              </a:rPr>
              <a:t>TikTok</a:t>
            </a:r>
            <a:r>
              <a:rPr lang="de-CH" b="0" i="0" u="none" strike="noStrike" dirty="0">
                <a:solidFill>
                  <a:srgbClr val="000000"/>
                </a:solidFill>
                <a:effectLst/>
                <a:latin typeface="font"/>
              </a:rPr>
              <a:t> der Nachfolger von </a:t>
            </a:r>
            <a:r>
              <a:rPr lang="de-CH" b="0" i="0" u="none" strike="noStrike" dirty="0" err="1">
                <a:solidFill>
                  <a:srgbClr val="000000"/>
                </a:solidFill>
                <a:effectLst/>
                <a:latin typeface="font"/>
              </a:rPr>
              <a:t>musical.ly</a:t>
            </a:r>
            <a:r>
              <a:rPr lang="de-CH" b="0" i="0" u="none" strike="noStrike" dirty="0">
                <a:solidFill>
                  <a:srgbClr val="000000"/>
                </a:solidFill>
                <a:effectLst/>
                <a:latin typeface="font"/>
              </a:rPr>
              <a:t>. Die Entwicklerfirma </a:t>
            </a:r>
            <a:r>
              <a:rPr lang="de-CH" b="0" i="0" u="none" strike="noStrike" dirty="0" err="1">
                <a:solidFill>
                  <a:srgbClr val="000000"/>
                </a:solidFill>
                <a:effectLst/>
                <a:latin typeface="font"/>
              </a:rPr>
              <a:t>ByteDance</a:t>
            </a:r>
            <a:r>
              <a:rPr lang="de-CH" b="0" i="0" u="none" strike="noStrike" dirty="0">
                <a:solidFill>
                  <a:srgbClr val="000000"/>
                </a:solidFill>
                <a:effectLst/>
                <a:latin typeface="font"/>
              </a:rPr>
              <a:t> hat ihren Sitz in China.</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152</a:t>
            </a:fld>
            <a:endParaRPr lang="de-DE"/>
          </a:p>
        </p:txBody>
      </p:sp>
    </p:spTree>
    <p:extLst>
      <p:ext uri="{BB962C8B-B14F-4D97-AF65-F5344CB8AC3E}">
        <p14:creationId xmlns:p14="http://schemas.microsoft.com/office/powerpoint/2010/main" val="421023969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Apps oder Medien. Jede App oder jedes Medium gehört zu einem grösseren Unternehmen. Du sollst jedes Logo dem Unternehmen zuordnen, zu dem es gehört.</a:t>
            </a:r>
          </a:p>
          <a:p>
            <a:pPr algn="l"/>
            <a:r>
              <a:rPr lang="de-CH" b="0" i="0" u="none" strike="noStrike" dirty="0">
                <a:solidFill>
                  <a:srgbClr val="000000"/>
                </a:solidFill>
                <a:effectLst/>
                <a:latin typeface="font"/>
              </a:rPr>
              <a:t>Für die Entscheidung kannst du das Bild entweder auf den Ordner ziehen, den du für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153</a:t>
            </a:fld>
            <a:endParaRPr lang="de-DE"/>
          </a:p>
        </p:txBody>
      </p:sp>
    </p:spTree>
    <p:extLst>
      <p:ext uri="{BB962C8B-B14F-4D97-AF65-F5344CB8AC3E}">
        <p14:creationId xmlns:p14="http://schemas.microsoft.com/office/powerpoint/2010/main" val="335300630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LinkedIn mit Sitz Kalifornien, USA, ist ein soziales Netzwerk. Auf diesem werden Themen von Firmen und Einzelpersonen rund um die Berufswelt geteilt. </a:t>
            </a:r>
            <a:r>
              <a:rPr lang="de-CH" b="0" i="0" u="none" strike="noStrike" dirty="0" err="1">
                <a:solidFill>
                  <a:srgbClr val="000000"/>
                </a:solidFill>
                <a:effectLst/>
                <a:latin typeface="font"/>
              </a:rPr>
              <a:t>Linkedin</a:t>
            </a:r>
            <a:r>
              <a:rPr lang="de-CH" b="0" i="0" u="none" strike="noStrike" dirty="0">
                <a:solidFill>
                  <a:srgbClr val="000000"/>
                </a:solidFill>
                <a:effectLst/>
                <a:latin typeface="font"/>
              </a:rPr>
              <a:t> wurde 2002 gegründet und gehört seit 2016 zum Microsoft-Konzern.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154</a:t>
            </a:fld>
            <a:endParaRPr lang="de-DE"/>
          </a:p>
        </p:txBody>
      </p:sp>
    </p:spTree>
    <p:extLst>
      <p:ext uri="{BB962C8B-B14F-4D97-AF65-F5344CB8AC3E}">
        <p14:creationId xmlns:p14="http://schemas.microsoft.com/office/powerpoint/2010/main" val="299481615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Apps oder Medien. Jede App oder jedes Medium gehört zu einem grösseren Unternehmen. Du sollst jedes Logo dem Unternehmen zuordnen, zu dem es gehört.</a:t>
            </a:r>
          </a:p>
          <a:p>
            <a:pPr algn="l"/>
            <a:r>
              <a:rPr lang="de-CH" b="0" i="0" u="none" strike="noStrike" dirty="0">
                <a:solidFill>
                  <a:srgbClr val="000000"/>
                </a:solidFill>
                <a:effectLst/>
                <a:latin typeface="font"/>
              </a:rPr>
              <a:t>Für die Entscheidung kannst du das Bild entweder auf den Ordner ziehen, den du für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155</a:t>
            </a:fld>
            <a:endParaRPr lang="de-DE"/>
          </a:p>
        </p:txBody>
      </p:sp>
    </p:spTree>
    <p:extLst>
      <p:ext uri="{BB962C8B-B14F-4D97-AF65-F5344CB8AC3E}">
        <p14:creationId xmlns:p14="http://schemas.microsoft.com/office/powerpoint/2010/main" val="187359741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X resp. Twitter ist ein Mikroblogging-Dienst des Unternehmens X Corp. (vormals Twitter Inc.). Twitter wurde 2006 gegründet und 2022 von Elon Musk übernommen.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156</a:t>
            </a:fld>
            <a:endParaRPr lang="de-DE"/>
          </a:p>
        </p:txBody>
      </p:sp>
    </p:spTree>
    <p:extLst>
      <p:ext uri="{BB962C8B-B14F-4D97-AF65-F5344CB8AC3E}">
        <p14:creationId xmlns:p14="http://schemas.microsoft.com/office/powerpoint/2010/main" val="294983640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Apps oder Medien. Jede App oder jedes Medium gehört zu einem grösseren Unternehmen. Du sollst jedes Logo dem Unternehmen zuordnen, zu dem es gehört.</a:t>
            </a:r>
          </a:p>
          <a:p>
            <a:pPr algn="l"/>
            <a:r>
              <a:rPr lang="de-CH" b="0" i="0" u="none" strike="noStrike" dirty="0">
                <a:solidFill>
                  <a:srgbClr val="000000"/>
                </a:solidFill>
                <a:effectLst/>
                <a:latin typeface="font"/>
              </a:rPr>
              <a:t>Für die Entscheidung kannst du das Bild entweder auf den Ordner ziehen, den du für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157</a:t>
            </a:fld>
            <a:endParaRPr lang="de-DE"/>
          </a:p>
        </p:txBody>
      </p:sp>
    </p:spTree>
    <p:extLst>
      <p:ext uri="{BB962C8B-B14F-4D97-AF65-F5344CB8AC3E}">
        <p14:creationId xmlns:p14="http://schemas.microsoft.com/office/powerpoint/2010/main" val="226212176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Spotify wurde 2006 gegründet und ist ein Audio-Streaming-Dienst mit Sitz in Stockholm, Schweden. Spotify ist einer der weltweit grössten Audio-Streaming-Abonnementdienste und liegt in privater Hand.</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158</a:t>
            </a:fld>
            <a:endParaRPr lang="de-DE"/>
          </a:p>
        </p:txBody>
      </p:sp>
    </p:spTree>
    <p:extLst>
      <p:ext uri="{BB962C8B-B14F-4D97-AF65-F5344CB8AC3E}">
        <p14:creationId xmlns:p14="http://schemas.microsoft.com/office/powerpoint/2010/main" val="186448934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siehst du nacheinander die Logos von verschiedenen Apps oder Medien. Jede App oder jedes Medium gehört zu einem grösseren Unternehmen. Du sollst jedes Logo dem Unternehmen zuordnen, zu dem es gehört.</a:t>
            </a:r>
          </a:p>
          <a:p>
            <a:pPr algn="l"/>
            <a:r>
              <a:rPr lang="de-CH" b="0" i="0" u="none" strike="noStrike" dirty="0">
                <a:solidFill>
                  <a:srgbClr val="000000"/>
                </a:solidFill>
                <a:effectLst/>
                <a:latin typeface="font"/>
              </a:rPr>
              <a:t>Für die Entscheidung kannst du das Bild entweder auf den Ordner ziehen, den du für richtig hältst – oder den Ordner einfach anklicken/-tippen.</a:t>
            </a:r>
          </a:p>
        </p:txBody>
      </p:sp>
      <p:sp>
        <p:nvSpPr>
          <p:cNvPr id="4" name="Foliennummernplatzhalter 3"/>
          <p:cNvSpPr>
            <a:spLocks noGrp="1"/>
          </p:cNvSpPr>
          <p:nvPr>
            <p:ph type="sldNum" sz="quarter" idx="5"/>
          </p:nvPr>
        </p:nvSpPr>
        <p:spPr/>
        <p:txBody>
          <a:bodyPr/>
          <a:lstStyle/>
          <a:p>
            <a:fld id="{592F2512-2C16-DA41-B43F-1B6DC9725875}" type="slidenum">
              <a:rPr lang="de-DE" smtClean="0"/>
              <a:t>159</a:t>
            </a:fld>
            <a:endParaRPr lang="de-DE"/>
          </a:p>
        </p:txBody>
      </p:sp>
    </p:spTree>
    <p:extLst>
      <p:ext uri="{BB962C8B-B14F-4D97-AF65-F5344CB8AC3E}">
        <p14:creationId xmlns:p14="http://schemas.microsoft.com/office/powerpoint/2010/main" val="29208788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Bing ist eine Internet-Suchmaschine von Microsoft und der Nachfolger von Live Search. Bing wurde im Juni 2009 in Betrieb genommen.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160</a:t>
            </a:fld>
            <a:endParaRPr lang="de-DE"/>
          </a:p>
        </p:txBody>
      </p:sp>
    </p:spTree>
    <p:extLst>
      <p:ext uri="{BB962C8B-B14F-4D97-AF65-F5344CB8AC3E}">
        <p14:creationId xmlns:p14="http://schemas.microsoft.com/office/powerpoint/2010/main" val="163959789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geht es um Google als Suchmaschine. Stell dir vor, du möchtest dich zum Thema “Demonstrationen” informieren. Du gibst das Wort “Demonstration” bei Google ein und startest die Suche.</a:t>
            </a:r>
          </a:p>
          <a:p>
            <a:pPr algn="l"/>
            <a:r>
              <a:rPr lang="de-CH" b="0" i="0" u="none" strike="noStrike" dirty="0">
                <a:solidFill>
                  <a:srgbClr val="000000"/>
                </a:solidFill>
                <a:effectLst/>
                <a:latin typeface="font"/>
              </a:rPr>
              <a:t>Du siehst nacheinander verschiedene Aussagen und sollst für jede Aussage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p:txBody>
      </p:sp>
      <p:sp>
        <p:nvSpPr>
          <p:cNvPr id="4" name="Foliennummernplatzhalter 3"/>
          <p:cNvSpPr>
            <a:spLocks noGrp="1"/>
          </p:cNvSpPr>
          <p:nvPr>
            <p:ph type="sldNum" sz="quarter" idx="5"/>
          </p:nvPr>
        </p:nvSpPr>
        <p:spPr/>
        <p:txBody>
          <a:bodyPr/>
          <a:lstStyle/>
          <a:p>
            <a:fld id="{592F2512-2C16-DA41-B43F-1B6DC9725875}" type="slidenum">
              <a:rPr lang="de-DE" smtClean="0"/>
              <a:t>161</a:t>
            </a:fld>
            <a:endParaRPr lang="de-DE"/>
          </a:p>
        </p:txBody>
      </p:sp>
    </p:spTree>
    <p:extLst>
      <p:ext uri="{BB962C8B-B14F-4D97-AF65-F5344CB8AC3E}">
        <p14:creationId xmlns:p14="http://schemas.microsoft.com/office/powerpoint/2010/main" val="1388527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none" strike="noStrike" dirty="0">
                <a:solidFill>
                  <a:srgbClr val="000000"/>
                </a:solidFill>
                <a:effectLst/>
                <a:latin typeface="font"/>
              </a:rPr>
              <a:t>Dieser Beitrag versucht, Menschen in die Irre zu führen. Es handelt sich um eine Falschinformation. Der Absender ist kein seriöses Medium. Viele Tippfehler, Grossschreibung oder mehrfach verwendete Ausrufezeichen können einen Hinweis darauf sein, dass es keine seriöse Information ist.</a:t>
            </a:r>
            <a:br>
              <a:rPr lang="de-CH" b="0" i="0" u="none" strike="noStrike" dirty="0">
                <a:solidFill>
                  <a:srgbClr val="000000"/>
                </a:solidFill>
                <a:effectLst/>
                <a:latin typeface="font"/>
              </a:rPr>
            </a:br>
            <a:r>
              <a:rPr lang="de-CH" b="0" i="0" u="none" strike="noStrike" dirty="0">
                <a:solidFill>
                  <a:srgbClr val="000000"/>
                </a:solidFill>
                <a:effectLst/>
                <a:latin typeface="font"/>
              </a:rPr>
              <a:t>Wichtige Anmerkung: Bei diesem Beitrag handelt es sich um ein erfundenes Fallbeispiel.</a:t>
            </a:r>
            <a:endParaRPr lang="de-CH" b="0" i="0" u="sng" strike="noStrike" dirty="0">
              <a:solidFill>
                <a:srgbClr val="000000"/>
              </a:solidFill>
              <a:effectLst/>
              <a:latin typeface="font"/>
            </a:endParaRP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pPr algn="l" fontAlgn="t"/>
            <a:endParaRPr lang="de-CH" b="0" i="0" u="none" strike="noStrike" dirty="0">
              <a:solidFill>
                <a:srgbClr val="000000"/>
              </a:solidFill>
              <a:effectLst/>
              <a:latin typeface="font"/>
            </a:endParaRPr>
          </a:p>
        </p:txBody>
      </p:sp>
      <p:sp>
        <p:nvSpPr>
          <p:cNvPr id="4" name="Foliennummernplatzhalter 3"/>
          <p:cNvSpPr>
            <a:spLocks noGrp="1"/>
          </p:cNvSpPr>
          <p:nvPr>
            <p:ph type="sldNum" sz="quarter" idx="5"/>
          </p:nvPr>
        </p:nvSpPr>
        <p:spPr/>
        <p:txBody>
          <a:bodyPr/>
          <a:lstStyle/>
          <a:p>
            <a:fld id="{592F2512-2C16-DA41-B43F-1B6DC9725875}" type="slidenum">
              <a:rPr lang="de-DE" smtClean="0"/>
              <a:t>18</a:t>
            </a:fld>
            <a:endParaRPr lang="de-DE"/>
          </a:p>
        </p:txBody>
      </p:sp>
    </p:spTree>
    <p:extLst>
      <p:ext uri="{BB962C8B-B14F-4D97-AF65-F5344CB8AC3E}">
        <p14:creationId xmlns:p14="http://schemas.microsoft.com/office/powerpoint/2010/main" val="100692307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ist falsch. Die Suchergebnisse sind anders, wenn du eine andere Suchmaschine benutzt. Denn jede Suchmaschine hat ihre eigenen Regeln für die Auswertung von Suchanfragen.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p:txBody>
      </p:sp>
      <p:sp>
        <p:nvSpPr>
          <p:cNvPr id="4" name="Foliennummernplatzhalter 3"/>
          <p:cNvSpPr>
            <a:spLocks noGrp="1"/>
          </p:cNvSpPr>
          <p:nvPr>
            <p:ph type="sldNum" sz="quarter" idx="5"/>
          </p:nvPr>
        </p:nvSpPr>
        <p:spPr/>
        <p:txBody>
          <a:bodyPr/>
          <a:lstStyle/>
          <a:p>
            <a:fld id="{592F2512-2C16-DA41-B43F-1B6DC9725875}" type="slidenum">
              <a:rPr lang="de-DE" smtClean="0"/>
              <a:t>162</a:t>
            </a:fld>
            <a:endParaRPr lang="de-DE"/>
          </a:p>
        </p:txBody>
      </p:sp>
    </p:spTree>
    <p:extLst>
      <p:ext uri="{BB962C8B-B14F-4D97-AF65-F5344CB8AC3E}">
        <p14:creationId xmlns:p14="http://schemas.microsoft.com/office/powerpoint/2010/main" val="233266390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geht es um Google als Suchmaschine. Stell dir vor, du möchtest dich zum Thema “Demonstrationen” informieren. Du gibst das Wort “Demonstration” bei Google ein und startest die Suche.</a:t>
            </a:r>
          </a:p>
          <a:p>
            <a:pPr algn="l"/>
            <a:r>
              <a:rPr lang="de-CH" b="0" i="0" u="none" strike="noStrike" dirty="0">
                <a:solidFill>
                  <a:srgbClr val="000000"/>
                </a:solidFill>
                <a:effectLst/>
                <a:latin typeface="font"/>
              </a:rPr>
              <a:t>Du siehst nacheinander verschiedene Aussagen und sollst für jede Aussage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p:txBody>
      </p:sp>
      <p:sp>
        <p:nvSpPr>
          <p:cNvPr id="4" name="Foliennummernplatzhalter 3"/>
          <p:cNvSpPr>
            <a:spLocks noGrp="1"/>
          </p:cNvSpPr>
          <p:nvPr>
            <p:ph type="sldNum" sz="quarter" idx="5"/>
          </p:nvPr>
        </p:nvSpPr>
        <p:spPr/>
        <p:txBody>
          <a:bodyPr/>
          <a:lstStyle/>
          <a:p>
            <a:fld id="{592F2512-2C16-DA41-B43F-1B6DC9725875}" type="slidenum">
              <a:rPr lang="de-DE" smtClean="0"/>
              <a:t>163</a:t>
            </a:fld>
            <a:endParaRPr lang="de-DE"/>
          </a:p>
        </p:txBody>
      </p:sp>
    </p:spTree>
    <p:extLst>
      <p:ext uri="{BB962C8B-B14F-4D97-AF65-F5344CB8AC3E}">
        <p14:creationId xmlns:p14="http://schemas.microsoft.com/office/powerpoint/2010/main" val="21644640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ist wahr. Google kann bei der Suche deinen Standort nutzen, um dir Suchergebnisse zu zeigen, die zu deinem Ort passen. Du kannst diese Funktion aber ausschalten.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164</a:t>
            </a:fld>
            <a:endParaRPr lang="de-DE"/>
          </a:p>
        </p:txBody>
      </p:sp>
    </p:spTree>
    <p:extLst>
      <p:ext uri="{BB962C8B-B14F-4D97-AF65-F5344CB8AC3E}">
        <p14:creationId xmlns:p14="http://schemas.microsoft.com/office/powerpoint/2010/main" val="132076211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geht es um Google als Suchmaschine. Stell dir vor, du möchtest dich zum Thema “Demonstrationen” informieren. Du gibst das Wort “Demonstration” bei Google ein und startest die Suche.</a:t>
            </a:r>
          </a:p>
          <a:p>
            <a:pPr algn="l"/>
            <a:r>
              <a:rPr lang="de-CH" b="0" i="0" u="none" strike="noStrike" dirty="0">
                <a:solidFill>
                  <a:srgbClr val="000000"/>
                </a:solidFill>
                <a:effectLst/>
                <a:latin typeface="font"/>
              </a:rPr>
              <a:t>Du siehst nacheinander verschiedene Aussagen und sollst für jede Aussage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p:txBody>
      </p:sp>
      <p:sp>
        <p:nvSpPr>
          <p:cNvPr id="4" name="Foliennummernplatzhalter 3"/>
          <p:cNvSpPr>
            <a:spLocks noGrp="1"/>
          </p:cNvSpPr>
          <p:nvPr>
            <p:ph type="sldNum" sz="quarter" idx="5"/>
          </p:nvPr>
        </p:nvSpPr>
        <p:spPr/>
        <p:txBody>
          <a:bodyPr/>
          <a:lstStyle/>
          <a:p>
            <a:fld id="{592F2512-2C16-DA41-B43F-1B6DC9725875}" type="slidenum">
              <a:rPr lang="de-DE" smtClean="0"/>
              <a:t>165</a:t>
            </a:fld>
            <a:endParaRPr lang="de-DE"/>
          </a:p>
        </p:txBody>
      </p:sp>
    </p:spTree>
    <p:extLst>
      <p:ext uri="{BB962C8B-B14F-4D97-AF65-F5344CB8AC3E}">
        <p14:creationId xmlns:p14="http://schemas.microsoft.com/office/powerpoint/2010/main" val="106184165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stimmt nicht. Die Suchergebnisse von Google werden überwiegend maschinell (oder von einem sog. Algorithmus) erstellt.</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166</a:t>
            </a:fld>
            <a:endParaRPr lang="de-DE"/>
          </a:p>
        </p:txBody>
      </p:sp>
    </p:spTree>
    <p:extLst>
      <p:ext uri="{BB962C8B-B14F-4D97-AF65-F5344CB8AC3E}">
        <p14:creationId xmlns:p14="http://schemas.microsoft.com/office/powerpoint/2010/main" val="49306456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geht es um Google als Suchmaschine. Stell dir vor, du möchtest dich zum Thema “Demonstrationen” informieren. Du gibst das Wort “Demonstration” bei Google ein und startest die Suche.</a:t>
            </a:r>
          </a:p>
          <a:p>
            <a:pPr algn="l"/>
            <a:r>
              <a:rPr lang="de-CH" b="0" i="0" u="none" strike="noStrike" dirty="0">
                <a:solidFill>
                  <a:srgbClr val="000000"/>
                </a:solidFill>
                <a:effectLst/>
                <a:latin typeface="font"/>
              </a:rPr>
              <a:t>Du siehst nacheinander verschiedene Aussagen und sollst für jede Aussage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p:txBody>
      </p:sp>
      <p:sp>
        <p:nvSpPr>
          <p:cNvPr id="4" name="Foliennummernplatzhalter 3"/>
          <p:cNvSpPr>
            <a:spLocks noGrp="1"/>
          </p:cNvSpPr>
          <p:nvPr>
            <p:ph type="sldNum" sz="quarter" idx="5"/>
          </p:nvPr>
        </p:nvSpPr>
        <p:spPr/>
        <p:txBody>
          <a:bodyPr/>
          <a:lstStyle/>
          <a:p>
            <a:fld id="{592F2512-2C16-DA41-B43F-1B6DC9725875}" type="slidenum">
              <a:rPr lang="de-DE" smtClean="0"/>
              <a:t>167</a:t>
            </a:fld>
            <a:endParaRPr lang="de-DE"/>
          </a:p>
        </p:txBody>
      </p:sp>
    </p:spTree>
    <p:extLst>
      <p:ext uri="{BB962C8B-B14F-4D97-AF65-F5344CB8AC3E}">
        <p14:creationId xmlns:p14="http://schemas.microsoft.com/office/powerpoint/2010/main" val="229424643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ist richtig. Google prüft nicht bei jedem Suchergebnis ob es richtig oder vertrauenswürdig ist. Es kann also sein, dass Inhalte, die falsch oder schlecht gemacht sind, sehr weit oben in den Ergebnissen landen.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168</a:t>
            </a:fld>
            <a:endParaRPr lang="de-DE"/>
          </a:p>
        </p:txBody>
      </p:sp>
    </p:spTree>
    <p:extLst>
      <p:ext uri="{BB962C8B-B14F-4D97-AF65-F5344CB8AC3E}">
        <p14:creationId xmlns:p14="http://schemas.microsoft.com/office/powerpoint/2010/main" val="264595266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geht es um Google als Suchmaschine. Stell dir vor, du möchtest dich zum Thema “Demonstrationen” informieren. Du gibst das Wort “Demonstration” bei Google ein und startest die Suche.</a:t>
            </a:r>
          </a:p>
          <a:p>
            <a:pPr algn="l"/>
            <a:r>
              <a:rPr lang="de-CH" b="0" i="0" u="none" strike="noStrike" dirty="0">
                <a:solidFill>
                  <a:srgbClr val="000000"/>
                </a:solidFill>
                <a:effectLst/>
                <a:latin typeface="font"/>
              </a:rPr>
              <a:t>Du siehst nacheinander verschiedene Aussagen und sollst für jede Aussage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p:txBody>
      </p:sp>
      <p:sp>
        <p:nvSpPr>
          <p:cNvPr id="4" name="Foliennummernplatzhalter 3"/>
          <p:cNvSpPr>
            <a:spLocks noGrp="1"/>
          </p:cNvSpPr>
          <p:nvPr>
            <p:ph type="sldNum" sz="quarter" idx="5"/>
          </p:nvPr>
        </p:nvSpPr>
        <p:spPr/>
        <p:txBody>
          <a:bodyPr/>
          <a:lstStyle/>
          <a:p>
            <a:fld id="{592F2512-2C16-DA41-B43F-1B6DC9725875}" type="slidenum">
              <a:rPr lang="de-DE" smtClean="0"/>
              <a:t>169</a:t>
            </a:fld>
            <a:endParaRPr lang="de-DE"/>
          </a:p>
        </p:txBody>
      </p:sp>
    </p:spTree>
    <p:extLst>
      <p:ext uri="{BB962C8B-B14F-4D97-AF65-F5344CB8AC3E}">
        <p14:creationId xmlns:p14="http://schemas.microsoft.com/office/powerpoint/2010/main" val="302084898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ist falsch. Google hat zwar viele verschiedene Anwendungen neben der Suchmaschine (z.B. Mail, Kalender, Maps und viele weitere). Eine eigene Nachrichtenredaktion gehört aber nicht dazu.</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170</a:t>
            </a:fld>
            <a:endParaRPr lang="de-DE"/>
          </a:p>
        </p:txBody>
      </p:sp>
    </p:spTree>
    <p:extLst>
      <p:ext uri="{BB962C8B-B14F-4D97-AF65-F5344CB8AC3E}">
        <p14:creationId xmlns:p14="http://schemas.microsoft.com/office/powerpoint/2010/main" val="155786472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Webseite: </a:t>
            </a:r>
            <a:r>
              <a:rPr lang="de-DE" dirty="0"/>
              <a:t>https://</a:t>
            </a:r>
            <a:r>
              <a:rPr lang="de-DE" dirty="0" err="1"/>
              <a:t>www.newstest.ch</a:t>
            </a:r>
            <a:r>
              <a:rPr lang="de-DE" dirty="0"/>
              <a:t> </a:t>
            </a:r>
          </a:p>
          <a:p>
            <a:endParaRPr lang="de-DE" dirty="0"/>
          </a:p>
          <a:p>
            <a:r>
              <a:rPr lang="de-DE" b="1" dirty="0"/>
              <a:t>Studie: </a:t>
            </a:r>
            <a:r>
              <a:rPr lang="de-DE" dirty="0"/>
              <a:t>https://</a:t>
            </a:r>
            <a:r>
              <a:rPr lang="de-DE" dirty="0" err="1"/>
              <a:t>www.bakom.admin.ch</a:t>
            </a:r>
            <a:r>
              <a:rPr lang="de-DE" dirty="0"/>
              <a:t>/</a:t>
            </a:r>
            <a:r>
              <a:rPr lang="de-DE" dirty="0" err="1"/>
              <a:t>dam</a:t>
            </a:r>
            <a:r>
              <a:rPr lang="de-DE" dirty="0"/>
              <a:t>/</a:t>
            </a:r>
            <a:r>
              <a:rPr lang="de-DE" dirty="0" err="1"/>
              <a:t>bakom</a:t>
            </a:r>
            <a:r>
              <a:rPr lang="de-DE" dirty="0"/>
              <a:t>/de/</a:t>
            </a:r>
            <a:r>
              <a:rPr lang="de-DE" dirty="0" err="1"/>
              <a:t>dokumente</a:t>
            </a:r>
            <a:r>
              <a:rPr lang="de-DE" dirty="0"/>
              <a:t>/</a:t>
            </a:r>
            <a:r>
              <a:rPr lang="de-DE" dirty="0" err="1"/>
              <a:t>bakom</a:t>
            </a:r>
            <a:r>
              <a:rPr lang="de-DE" dirty="0"/>
              <a:t>/</a:t>
            </a:r>
            <a:r>
              <a:rPr lang="de-DE" dirty="0" err="1"/>
              <a:t>elektronische_medien</a:t>
            </a:r>
            <a:r>
              <a:rPr lang="de-DE" dirty="0"/>
              <a:t>/Zahlen%20und%20Fakten/Studien/schlussbericht-die-edienkompetenz-derschweizer-bevoelkerung.pdf.download.pdf/Bercht%20Medienkompetenz%202022%202.pdf</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171</a:t>
            </a:fld>
            <a:endParaRPr lang="de-DE"/>
          </a:p>
        </p:txBody>
      </p:sp>
    </p:spTree>
    <p:extLst>
      <p:ext uri="{BB962C8B-B14F-4D97-AF65-F5344CB8AC3E}">
        <p14:creationId xmlns:p14="http://schemas.microsoft.com/office/powerpoint/2010/main" val="2673416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musst du entscheiden, was für eine Art von Beitrag in den jeweiligen Bildern gezeigt wird. Du kannst entscheiden, ob es sich um eine Information, um eine Werbung, um eine Meinung oder um eine Falschinformation handelt.</a:t>
            </a:r>
          </a:p>
          <a:p>
            <a:pPr algn="l"/>
            <a:r>
              <a:rPr lang="de-CH" b="0" i="0" u="none" strike="noStrike" dirty="0">
                <a:solidFill>
                  <a:srgbClr val="000000"/>
                </a:solidFill>
                <a:effectLst/>
                <a:latin typeface="font"/>
              </a:rPr>
              <a:t>Für die Entscheidung kannst du das Bild entweder auf den Ordner ziehen, den du für richtig hältst – oder den Ordner einfach anklicken/-tippen.</a:t>
            </a:r>
          </a:p>
          <a:p>
            <a:pPr algn="l"/>
            <a:r>
              <a:rPr lang="de-CH" b="0" i="1" u="none" strike="noStrike" dirty="0">
                <a:solidFill>
                  <a:srgbClr val="000000"/>
                </a:solidFill>
                <a:effectLst/>
                <a:latin typeface="font"/>
              </a:rPr>
              <a:t>Wichtige Anmerkung: Beim Beitrag von “aktuelles24.ch” handelt es sich um ein erfundenes Fallbeispiel.</a:t>
            </a:r>
            <a:endParaRPr lang="de-CH" b="0" i="0" u="none" strike="noStrike" dirty="0">
              <a:solidFill>
                <a:srgbClr val="000000"/>
              </a:solidFill>
              <a:effectLst/>
              <a:latin typeface="font"/>
            </a:endParaRP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19</a:t>
            </a:fld>
            <a:endParaRPr lang="de-DE"/>
          </a:p>
        </p:txBody>
      </p:sp>
    </p:spTree>
    <p:extLst>
      <p:ext uri="{BB962C8B-B14F-4D97-AF65-F5344CB8AC3E}">
        <p14:creationId xmlns:p14="http://schemas.microsoft.com/office/powerpoint/2010/main" val="801524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Dieser Beitrag stammt vom UVEK. UVEK steht für “Eidgenössisches Departement für Umwelt, Verkehr, Energie und Kommunikation”. Das lässt sich an Name und Logo des Absenders erkennen. Bei diesem Beitrag geht es um eine Information einer Behörde und nicht um eine Meinung. Allerdings handelt es sich nicht um eine Information im Sinne einer journalistischen Berichterstattung.</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20</a:t>
            </a:fld>
            <a:endParaRPr lang="de-DE"/>
          </a:p>
        </p:txBody>
      </p:sp>
    </p:spTree>
    <p:extLst>
      <p:ext uri="{BB962C8B-B14F-4D97-AF65-F5344CB8AC3E}">
        <p14:creationId xmlns:p14="http://schemas.microsoft.com/office/powerpoint/2010/main" val="1669757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musst du entscheiden, was für eine Art von Beitrag in den jeweiligen Bildern gezeigt wird. Du kannst entscheiden, ob es sich um eine Information, um eine Werbung, um eine Meinung oder um eine Falschinformation handelt.</a:t>
            </a:r>
          </a:p>
          <a:p>
            <a:pPr algn="l"/>
            <a:r>
              <a:rPr lang="de-CH" b="0" i="0" u="none" strike="noStrike" dirty="0">
                <a:solidFill>
                  <a:srgbClr val="000000"/>
                </a:solidFill>
                <a:effectLst/>
                <a:latin typeface="font"/>
              </a:rPr>
              <a:t>Für die Entscheidung kannst du das Bild entweder auf den Ordner ziehen, den du für richtig hältst – oder den Ordner einfach anklicken/-tippen.</a:t>
            </a:r>
          </a:p>
          <a:p>
            <a:pPr algn="l"/>
            <a:r>
              <a:rPr lang="de-CH" b="0" i="1" u="none" strike="noStrike" dirty="0">
                <a:solidFill>
                  <a:srgbClr val="000000"/>
                </a:solidFill>
                <a:effectLst/>
                <a:latin typeface="font"/>
              </a:rPr>
              <a:t>Wichtige Anmerkung: Beim Beitrag von “aktuelles24.ch” handelt es sich um ein erfundenes Fallbeispiel.</a:t>
            </a:r>
            <a:endParaRPr lang="de-CH" b="0" i="0" u="none" strike="noStrike" dirty="0">
              <a:solidFill>
                <a:srgbClr val="000000"/>
              </a:solidFill>
              <a:effectLst/>
              <a:latin typeface="font"/>
            </a:endParaRPr>
          </a:p>
          <a:p>
            <a:endParaRPr lang="de-DE" dirty="0"/>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21</a:t>
            </a:fld>
            <a:endParaRPr lang="de-DE"/>
          </a:p>
        </p:txBody>
      </p:sp>
    </p:spTree>
    <p:extLst>
      <p:ext uri="{BB962C8B-B14F-4D97-AF65-F5344CB8AC3E}">
        <p14:creationId xmlns:p14="http://schemas.microsoft.com/office/powerpoint/2010/main" val="1940119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u="sng" dirty="0"/>
              <a:t>Max. Punkte möglich</a:t>
            </a:r>
            <a:r>
              <a:rPr lang="de-DE" dirty="0"/>
              <a:t>: 5,5</a:t>
            </a:r>
          </a:p>
        </p:txBody>
      </p:sp>
      <p:sp>
        <p:nvSpPr>
          <p:cNvPr id="4" name="Foliennummernplatzhalter 3"/>
          <p:cNvSpPr>
            <a:spLocks noGrp="1"/>
          </p:cNvSpPr>
          <p:nvPr>
            <p:ph type="sldNum" sz="quarter" idx="5"/>
          </p:nvPr>
        </p:nvSpPr>
        <p:spPr/>
        <p:txBody>
          <a:bodyPr/>
          <a:lstStyle/>
          <a:p>
            <a:fld id="{592F2512-2C16-DA41-B43F-1B6DC9725875}" type="slidenum">
              <a:rPr lang="de-DE" smtClean="0"/>
              <a:t>4</a:t>
            </a:fld>
            <a:endParaRPr lang="de-DE"/>
          </a:p>
        </p:txBody>
      </p:sp>
    </p:spTree>
    <p:extLst>
      <p:ext uri="{BB962C8B-B14F-4D97-AF65-F5344CB8AC3E}">
        <p14:creationId xmlns:p14="http://schemas.microsoft.com/office/powerpoint/2010/main" val="955457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Dieser Beitrag ist mit dem Hinweis “Gesponsert” gekennzeichnet. Das bedeutet, dass für dessen Veröffentlichung jemand (z.B. ein Unternehmen) Geld bezahlt. Deshalb ist der Beitrag Werbung.</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22</a:t>
            </a:fld>
            <a:endParaRPr lang="de-DE"/>
          </a:p>
        </p:txBody>
      </p:sp>
    </p:spTree>
    <p:extLst>
      <p:ext uri="{BB962C8B-B14F-4D97-AF65-F5344CB8AC3E}">
        <p14:creationId xmlns:p14="http://schemas.microsoft.com/office/powerpoint/2010/main" val="3663152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musst du entscheiden, was für eine Art von Beitrag in den jeweiligen Bildern gezeigt wird. Du kannst entscheiden, ob es sich um eine Information, um eine Werbung, um eine Meinung oder um eine Falschinformation handelt.</a:t>
            </a:r>
          </a:p>
          <a:p>
            <a:pPr algn="l"/>
            <a:r>
              <a:rPr lang="de-CH" b="0" i="0" u="none" strike="noStrike" dirty="0">
                <a:solidFill>
                  <a:srgbClr val="000000"/>
                </a:solidFill>
                <a:effectLst/>
                <a:latin typeface="font"/>
              </a:rPr>
              <a:t>Für die Entscheidung kannst du das Bild entweder auf den Ordner ziehen, den du für richtig hältst – oder den Ordner einfach anklicken/-tippen.</a:t>
            </a:r>
          </a:p>
          <a:p>
            <a:pPr algn="l"/>
            <a:r>
              <a:rPr lang="de-CH" b="0" i="1" u="none" strike="noStrike" dirty="0">
                <a:solidFill>
                  <a:srgbClr val="000000"/>
                </a:solidFill>
                <a:effectLst/>
                <a:latin typeface="font"/>
              </a:rPr>
              <a:t>Wichtige Anmerkung: Beim Beitrag von “aktuelles24.ch” handelt es sich um ein erfundenes Fallbeispiel.</a:t>
            </a:r>
            <a:endParaRPr lang="de-CH" b="0" i="0" u="none" strike="noStrike" dirty="0">
              <a:solidFill>
                <a:srgbClr val="000000"/>
              </a:solidFill>
              <a:effectLst/>
              <a:latin typeface="font"/>
            </a:endParaRPr>
          </a:p>
        </p:txBody>
      </p:sp>
      <p:sp>
        <p:nvSpPr>
          <p:cNvPr id="4" name="Foliennummernplatzhalter 3"/>
          <p:cNvSpPr>
            <a:spLocks noGrp="1"/>
          </p:cNvSpPr>
          <p:nvPr>
            <p:ph type="sldNum" sz="quarter" idx="5"/>
          </p:nvPr>
        </p:nvSpPr>
        <p:spPr/>
        <p:txBody>
          <a:bodyPr/>
          <a:lstStyle/>
          <a:p>
            <a:fld id="{592F2512-2C16-DA41-B43F-1B6DC9725875}" type="slidenum">
              <a:rPr lang="de-DE" smtClean="0"/>
              <a:t>23</a:t>
            </a:fld>
            <a:endParaRPr lang="de-DE"/>
          </a:p>
        </p:txBody>
      </p:sp>
    </p:spTree>
    <p:extLst>
      <p:ext uri="{BB962C8B-B14F-4D97-AF65-F5344CB8AC3E}">
        <p14:creationId xmlns:p14="http://schemas.microsoft.com/office/powerpoint/2010/main" val="300007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Dieses Video stammt von einem/einer “</a:t>
            </a:r>
            <a:r>
              <a:rPr lang="de-CH" b="0" i="0" u="none" strike="noStrike" dirty="0" err="1">
                <a:solidFill>
                  <a:srgbClr val="000000"/>
                </a:solidFill>
                <a:effectLst/>
                <a:latin typeface="font"/>
              </a:rPr>
              <a:t>Influencer:in</a:t>
            </a:r>
            <a:r>
              <a:rPr lang="de-CH" b="0" i="0" u="none" strike="noStrike" dirty="0">
                <a:solidFill>
                  <a:srgbClr val="000000"/>
                </a:solidFill>
                <a:effectLst/>
                <a:latin typeface="font"/>
              </a:rPr>
              <a:t>”. Auf Video-Plattformen wie YouTube kann jeder hochladen und sagen, was er möchte. Deswegen gibt es auf YouTube sehr viele verschiedene Arten von Beiträgen. Bei diesem Beitrag erkennt man z. B. deutlich an der Überschrift, dass es um eine persönliche Meinung geht.</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24</a:t>
            </a:fld>
            <a:endParaRPr lang="de-DE"/>
          </a:p>
        </p:txBody>
      </p:sp>
    </p:spTree>
    <p:extLst>
      <p:ext uri="{BB962C8B-B14F-4D97-AF65-F5344CB8AC3E}">
        <p14:creationId xmlns:p14="http://schemas.microsoft.com/office/powerpoint/2010/main" val="3664327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musst du entscheiden, was für eine Art von Beitrag in den jeweiligen Bildern gezeigt wird. Du kannst entscheiden, ob es sich um eine Information, um eine Werbung, um eine Meinung oder um eine Falschinformation handelt.</a:t>
            </a:r>
          </a:p>
          <a:p>
            <a:pPr algn="l"/>
            <a:r>
              <a:rPr lang="de-CH" b="0" i="0" u="none" strike="noStrike" dirty="0">
                <a:solidFill>
                  <a:srgbClr val="000000"/>
                </a:solidFill>
                <a:effectLst/>
                <a:latin typeface="font"/>
              </a:rPr>
              <a:t>Für die Entscheidung kannst du das Bild entweder auf den Ordner ziehen, den du für richtig hältst – oder den Ordner einfach anklicken/-tippen.</a:t>
            </a:r>
          </a:p>
          <a:p>
            <a:pPr algn="l"/>
            <a:r>
              <a:rPr lang="de-CH" b="0" i="1" u="none" strike="noStrike" dirty="0">
                <a:solidFill>
                  <a:srgbClr val="000000"/>
                </a:solidFill>
                <a:effectLst/>
                <a:latin typeface="font"/>
              </a:rPr>
              <a:t>Wichtige Anmerkung: Beim Beitrag von “aktuelles24.ch” handelt es sich um ein erfundenes Fallbeispiel.</a:t>
            </a:r>
            <a:endParaRPr lang="de-CH" b="0" i="0" u="none" strike="noStrike" dirty="0">
              <a:solidFill>
                <a:srgbClr val="000000"/>
              </a:solidFill>
              <a:effectLst/>
              <a:latin typeface="font"/>
            </a:endParaRP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25</a:t>
            </a:fld>
            <a:endParaRPr lang="de-DE"/>
          </a:p>
        </p:txBody>
      </p:sp>
    </p:spTree>
    <p:extLst>
      <p:ext uri="{BB962C8B-B14F-4D97-AF65-F5344CB8AC3E}">
        <p14:creationId xmlns:p14="http://schemas.microsoft.com/office/powerpoint/2010/main" val="783438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Bei diesem Beitrag geht es um Informationen, nämlich um Gartentipps, die von einer Gartenexpertin vermittelt werden. Es handelt sich um eine Information, bei welcher der Nutzwert für die Konsumentin bzw. den Konsumenten im Vordergrund steht (Service-Journalismus). Es gibt keine Produktplatzierungen oder andere Formen der kommerziellen Einflussnahme. Journalistische Richtlinien müssen eingehalten werden.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26</a:t>
            </a:fld>
            <a:endParaRPr lang="de-DE"/>
          </a:p>
        </p:txBody>
      </p:sp>
    </p:spTree>
    <p:extLst>
      <p:ext uri="{BB962C8B-B14F-4D97-AF65-F5344CB8AC3E}">
        <p14:creationId xmlns:p14="http://schemas.microsoft.com/office/powerpoint/2010/main" val="4118855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u="sng" dirty="0"/>
              <a:t>Max. Punkte möglich</a:t>
            </a:r>
            <a:r>
              <a:rPr lang="de-DE" dirty="0"/>
              <a:t>: 6</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27</a:t>
            </a:fld>
            <a:endParaRPr lang="de-DE"/>
          </a:p>
        </p:txBody>
      </p:sp>
    </p:spTree>
    <p:extLst>
      <p:ext uri="{BB962C8B-B14F-4D97-AF65-F5344CB8AC3E}">
        <p14:creationId xmlns:p14="http://schemas.microsoft.com/office/powerpoint/2010/main" val="3392014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musst du einschätzen, welche der angezeigten Nachrichten eher wichtig sind und welche eher nicht. Es geht darum, wie wichtig sie für die Gesellschaft insgesamt sind. Es geht also nicht darum, wie wichtig du die Nachricht persönlich findest.</a:t>
            </a:r>
          </a:p>
          <a:p>
            <a:pPr algn="l"/>
            <a:r>
              <a:rPr lang="de-CH" b="0" i="0" u="none" strike="noStrike" dirty="0">
                <a:solidFill>
                  <a:srgbClr val="000000"/>
                </a:solidFill>
                <a:effectLst/>
                <a:latin typeface="font"/>
              </a:rPr>
              <a:t>Schiebe dafür die Karte mit der Nachricht nach links oder rechts – links für eine eher unwichtige Nachricht, rechts für eine eher wichtige Nachricht.</a:t>
            </a:r>
          </a:p>
        </p:txBody>
      </p:sp>
      <p:sp>
        <p:nvSpPr>
          <p:cNvPr id="4" name="Foliennummernplatzhalter 3"/>
          <p:cNvSpPr>
            <a:spLocks noGrp="1"/>
          </p:cNvSpPr>
          <p:nvPr>
            <p:ph type="sldNum" sz="quarter" idx="5"/>
          </p:nvPr>
        </p:nvSpPr>
        <p:spPr/>
        <p:txBody>
          <a:bodyPr/>
          <a:lstStyle/>
          <a:p>
            <a:fld id="{592F2512-2C16-DA41-B43F-1B6DC9725875}" type="slidenum">
              <a:rPr lang="de-DE" smtClean="0"/>
              <a:t>28</a:t>
            </a:fld>
            <a:endParaRPr lang="de-DE"/>
          </a:p>
        </p:txBody>
      </p:sp>
    </p:spTree>
    <p:extLst>
      <p:ext uri="{BB962C8B-B14F-4D97-AF65-F5344CB8AC3E}">
        <p14:creationId xmlns:p14="http://schemas.microsoft.com/office/powerpoint/2010/main" val="1529215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Ein Beitrag über das Streaming in der Schweiz ist für einige </a:t>
            </a:r>
            <a:r>
              <a:rPr lang="de-CH" b="0" i="0" u="none" strike="noStrike" dirty="0" err="1">
                <a:solidFill>
                  <a:srgbClr val="000000"/>
                </a:solidFill>
                <a:effectLst/>
                <a:latin typeface="font"/>
              </a:rPr>
              <a:t>Nutzer:innen</a:t>
            </a:r>
            <a:r>
              <a:rPr lang="de-CH" b="0" i="0" u="none" strike="noStrike" dirty="0">
                <a:solidFill>
                  <a:srgbClr val="000000"/>
                </a:solidFill>
                <a:effectLst/>
                <a:latin typeface="font"/>
              </a:rPr>
              <a:t> der genannten Dienste zwar interessant, hat aber keine umfassende Relevanz für die Gesellschaft. Die Nachricht ist für die Gesellschaft insgesamt deshalb eher unwichtig.</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p:txBody>
      </p:sp>
      <p:sp>
        <p:nvSpPr>
          <p:cNvPr id="4" name="Foliennummernplatzhalter 3"/>
          <p:cNvSpPr>
            <a:spLocks noGrp="1"/>
          </p:cNvSpPr>
          <p:nvPr>
            <p:ph type="sldNum" sz="quarter" idx="5"/>
          </p:nvPr>
        </p:nvSpPr>
        <p:spPr/>
        <p:txBody>
          <a:bodyPr/>
          <a:lstStyle/>
          <a:p>
            <a:fld id="{592F2512-2C16-DA41-B43F-1B6DC9725875}" type="slidenum">
              <a:rPr lang="de-DE" smtClean="0"/>
              <a:t>29</a:t>
            </a:fld>
            <a:endParaRPr lang="de-DE"/>
          </a:p>
        </p:txBody>
      </p:sp>
    </p:spTree>
    <p:extLst>
      <p:ext uri="{BB962C8B-B14F-4D97-AF65-F5344CB8AC3E}">
        <p14:creationId xmlns:p14="http://schemas.microsoft.com/office/powerpoint/2010/main" val="2030527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musst du einschätzen, welche der angezeigten Nachrichten eher wichtig sind und welche eher nicht. Es geht darum, wie wichtig sie für die Gesellschaft insgesamt sind. Es geht also nicht darum, wie wichtig du die Nachricht persönlich findest.</a:t>
            </a:r>
          </a:p>
          <a:p>
            <a:pPr algn="l"/>
            <a:r>
              <a:rPr lang="de-CH" b="0" i="0" u="none" strike="noStrike" dirty="0">
                <a:solidFill>
                  <a:srgbClr val="000000"/>
                </a:solidFill>
                <a:effectLst/>
                <a:latin typeface="font"/>
              </a:rPr>
              <a:t>Schiebe dafür die Karte mit der Nachricht nach links oder rechts – links für eine eher unwichtige Nachricht, rechts für eine eher wichtige Nachricht.</a:t>
            </a:r>
          </a:p>
        </p:txBody>
      </p:sp>
      <p:sp>
        <p:nvSpPr>
          <p:cNvPr id="4" name="Foliennummernplatzhalter 3"/>
          <p:cNvSpPr>
            <a:spLocks noGrp="1"/>
          </p:cNvSpPr>
          <p:nvPr>
            <p:ph type="sldNum" sz="quarter" idx="5"/>
          </p:nvPr>
        </p:nvSpPr>
        <p:spPr/>
        <p:txBody>
          <a:bodyPr/>
          <a:lstStyle/>
          <a:p>
            <a:fld id="{592F2512-2C16-DA41-B43F-1B6DC9725875}" type="slidenum">
              <a:rPr lang="de-DE" smtClean="0"/>
              <a:t>30</a:t>
            </a:fld>
            <a:endParaRPr lang="de-DE"/>
          </a:p>
        </p:txBody>
      </p:sp>
    </p:spTree>
    <p:extLst>
      <p:ext uri="{BB962C8B-B14F-4D97-AF65-F5344CB8AC3E}">
        <p14:creationId xmlns:p14="http://schemas.microsoft.com/office/powerpoint/2010/main" val="815375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Eine Meldung zu Steuerabzügen kann für viele Menschen wichtig sein. Ausserdem geht es um eine Nachricht, die ein Vorhaben der Schweizer Regierung thematisiert. Sie hat deshalb politische Relevanz und ist eher wichtig für die Gesellschaft insgesamt.</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31</a:t>
            </a:fld>
            <a:endParaRPr lang="de-DE"/>
          </a:p>
        </p:txBody>
      </p:sp>
    </p:spTree>
    <p:extLst>
      <p:ext uri="{BB962C8B-B14F-4D97-AF65-F5344CB8AC3E}">
        <p14:creationId xmlns:p14="http://schemas.microsoft.com/office/powerpoint/2010/main" val="937880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 (?)</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musst du entscheiden, was für eine Art von Beitrag in den jeweiligen Bildern gezeigt wird. Du kannst entscheiden, ob es sich um eine Information, um eine Falschinformation, um eine Meinung oder um Werbung handelt.</a:t>
            </a:r>
          </a:p>
          <a:p>
            <a:pPr algn="l"/>
            <a:r>
              <a:rPr lang="de-CH" b="0" i="0" u="none" strike="noStrike" dirty="0">
                <a:solidFill>
                  <a:srgbClr val="000000"/>
                </a:solidFill>
                <a:effectLst/>
                <a:latin typeface="font"/>
              </a:rPr>
              <a:t>Für die Entscheidung kannst du das Bild entweder auf den Ordner ziehen, den du für richtig hältst – oder den Ordner einfach anklicken/-tippen.</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5</a:t>
            </a:fld>
            <a:endParaRPr lang="de-DE"/>
          </a:p>
        </p:txBody>
      </p:sp>
    </p:spTree>
    <p:extLst>
      <p:ext uri="{BB962C8B-B14F-4D97-AF65-F5344CB8AC3E}">
        <p14:creationId xmlns:p14="http://schemas.microsoft.com/office/powerpoint/2010/main" val="3845291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musst du einschätzen, welche der angezeigten Nachrichten eher wichtig sind und welche eher nicht. Es geht darum, wie wichtig sie für die Gesellschaft insgesamt sind. Es geht also nicht darum, wie wichtig du die Nachricht persönlich findest.</a:t>
            </a:r>
          </a:p>
          <a:p>
            <a:pPr algn="l"/>
            <a:r>
              <a:rPr lang="de-CH" b="0" i="0" u="none" strike="noStrike" dirty="0">
                <a:solidFill>
                  <a:srgbClr val="000000"/>
                </a:solidFill>
                <a:effectLst/>
                <a:latin typeface="font"/>
              </a:rPr>
              <a:t>Schiebe dafür die Karte mit der Nachricht nach links oder rechts – links für eine eher unwichtige Nachricht, rechts für eine eher wichtige Nachricht.</a:t>
            </a:r>
          </a:p>
        </p:txBody>
      </p:sp>
      <p:sp>
        <p:nvSpPr>
          <p:cNvPr id="4" name="Foliennummernplatzhalter 3"/>
          <p:cNvSpPr>
            <a:spLocks noGrp="1"/>
          </p:cNvSpPr>
          <p:nvPr>
            <p:ph type="sldNum" sz="quarter" idx="5"/>
          </p:nvPr>
        </p:nvSpPr>
        <p:spPr/>
        <p:txBody>
          <a:bodyPr/>
          <a:lstStyle/>
          <a:p>
            <a:fld id="{592F2512-2C16-DA41-B43F-1B6DC9725875}" type="slidenum">
              <a:rPr lang="de-DE" smtClean="0"/>
              <a:t>32</a:t>
            </a:fld>
            <a:endParaRPr lang="de-DE"/>
          </a:p>
        </p:txBody>
      </p:sp>
    </p:spTree>
    <p:extLst>
      <p:ext uri="{BB962C8B-B14F-4D97-AF65-F5344CB8AC3E}">
        <p14:creationId xmlns:p14="http://schemas.microsoft.com/office/powerpoint/2010/main" val="2626551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Informationen über eine Musikerin können interessant sein. Wichtig für die Gesellschaft sind sie aber eher nicht, selbst wenn es, wie in diesem Beispiel, um die Präsenz einer bekannten Musikerin in den sozialen Medien geht. Anders wäre es, wenn anhand des Einzelfalls ein grösseres Phänomen beleuchtet würde. Darauf deutet im Titel allerdings nichts hin.</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33</a:t>
            </a:fld>
            <a:endParaRPr lang="de-DE"/>
          </a:p>
        </p:txBody>
      </p:sp>
    </p:spTree>
    <p:extLst>
      <p:ext uri="{BB962C8B-B14F-4D97-AF65-F5344CB8AC3E}">
        <p14:creationId xmlns:p14="http://schemas.microsoft.com/office/powerpoint/2010/main" val="3036018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musst du einschätzen, welche der angezeigten Nachrichten eher wichtig sind und welche eher nicht. Es geht darum, wie wichtig sie für die Gesellschaft insgesamt sind. Es geht also nicht darum, wie wichtig du die Nachricht persönlich findest.</a:t>
            </a:r>
          </a:p>
          <a:p>
            <a:pPr algn="l"/>
            <a:r>
              <a:rPr lang="de-CH" b="0" i="0" u="none" strike="noStrike" dirty="0">
                <a:solidFill>
                  <a:srgbClr val="000000"/>
                </a:solidFill>
                <a:effectLst/>
                <a:latin typeface="font"/>
              </a:rPr>
              <a:t>Schiebe dafür die Karte mit der Nachricht nach links oder rechts – links für eine eher unwichtige Nachricht, rechts für eine eher wichtige Nachricht.</a:t>
            </a:r>
          </a:p>
        </p:txBody>
      </p:sp>
      <p:sp>
        <p:nvSpPr>
          <p:cNvPr id="4" name="Foliennummernplatzhalter 3"/>
          <p:cNvSpPr>
            <a:spLocks noGrp="1"/>
          </p:cNvSpPr>
          <p:nvPr>
            <p:ph type="sldNum" sz="quarter" idx="5"/>
          </p:nvPr>
        </p:nvSpPr>
        <p:spPr/>
        <p:txBody>
          <a:bodyPr/>
          <a:lstStyle/>
          <a:p>
            <a:fld id="{592F2512-2C16-DA41-B43F-1B6DC9725875}" type="slidenum">
              <a:rPr lang="de-DE" smtClean="0"/>
              <a:t>34</a:t>
            </a:fld>
            <a:endParaRPr lang="de-DE"/>
          </a:p>
        </p:txBody>
      </p:sp>
    </p:spTree>
    <p:extLst>
      <p:ext uri="{BB962C8B-B14F-4D97-AF65-F5344CB8AC3E}">
        <p14:creationId xmlns:p14="http://schemas.microsoft.com/office/powerpoint/2010/main" val="1527774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Eine Meldung über eine geplante Einschränkung eines Lebensmittels kann für viele Menschen wichtig sein. Sie hat deshalb gesellschaftliche Relevanz und ist eher wichtig.</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35</a:t>
            </a:fld>
            <a:endParaRPr lang="de-DE"/>
          </a:p>
        </p:txBody>
      </p:sp>
    </p:spTree>
    <p:extLst>
      <p:ext uri="{BB962C8B-B14F-4D97-AF65-F5344CB8AC3E}">
        <p14:creationId xmlns:p14="http://schemas.microsoft.com/office/powerpoint/2010/main" val="3214410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bekommst du nacheinander verschiedene Aussagen gezeigt. Für jede Aussage sollst du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36</a:t>
            </a:fld>
            <a:endParaRPr lang="de-DE"/>
          </a:p>
        </p:txBody>
      </p:sp>
    </p:spTree>
    <p:extLst>
      <p:ext uri="{BB962C8B-B14F-4D97-AF65-F5344CB8AC3E}">
        <p14:creationId xmlns:p14="http://schemas.microsoft.com/office/powerpoint/2010/main" val="2112759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Diese Aussage trifft zu. Der sogenannte </a:t>
            </a:r>
            <a:r>
              <a:rPr lang="de-CH" b="0" i="0" u="sng" strike="noStrike" dirty="0">
                <a:solidFill>
                  <a:srgbClr val="000000"/>
                </a:solidFill>
                <a:effectLst/>
                <a:latin typeface="font"/>
                <a:hlinkClick r:id="rId3"/>
              </a:rPr>
              <a:t>Journalistenkodex</a:t>
            </a:r>
            <a:r>
              <a:rPr lang="de-CH" b="0" i="0" u="none" strike="noStrike" dirty="0">
                <a:solidFill>
                  <a:srgbClr val="000000"/>
                </a:solidFill>
                <a:effectLst/>
                <a:latin typeface="font"/>
              </a:rPr>
              <a:t> (https://</a:t>
            </a:r>
            <a:r>
              <a:rPr lang="de-CH" b="0" i="0" u="none" strike="noStrike" dirty="0" err="1">
                <a:solidFill>
                  <a:srgbClr val="000000"/>
                </a:solidFill>
                <a:effectLst/>
                <a:latin typeface="font"/>
              </a:rPr>
              <a:t>presserat.ch</a:t>
            </a:r>
            <a:r>
              <a:rPr lang="de-CH" b="0" i="0" u="none" strike="noStrike" dirty="0">
                <a:solidFill>
                  <a:srgbClr val="000000"/>
                </a:solidFill>
                <a:effectLst/>
                <a:latin typeface="font"/>
              </a:rPr>
              <a:t>/</a:t>
            </a:r>
            <a:r>
              <a:rPr lang="de-CH" b="0" i="0" u="none" strike="noStrike" dirty="0" err="1">
                <a:solidFill>
                  <a:srgbClr val="000000"/>
                </a:solidFill>
                <a:effectLst/>
                <a:latin typeface="font"/>
              </a:rPr>
              <a:t>journalistenkodex</a:t>
            </a:r>
            <a:r>
              <a:rPr lang="de-CH" b="0" i="0" u="none" strike="noStrike" dirty="0">
                <a:solidFill>
                  <a:srgbClr val="000000"/>
                </a:solidFill>
                <a:effectLst/>
                <a:latin typeface="font"/>
              </a:rPr>
              <a:t>/</a:t>
            </a:r>
            <a:r>
              <a:rPr lang="de-CH" b="0" i="0" u="none" strike="noStrike" dirty="0" err="1">
                <a:solidFill>
                  <a:srgbClr val="000000"/>
                </a:solidFill>
                <a:effectLst/>
                <a:latin typeface="font"/>
              </a:rPr>
              <a:t>richtlinien</a:t>
            </a:r>
            <a:r>
              <a:rPr lang="de-CH" b="0" i="0" u="none" strike="noStrike" dirty="0">
                <a:solidFill>
                  <a:srgbClr val="000000"/>
                </a:solidFill>
                <a:effectLst/>
                <a:latin typeface="font"/>
              </a:rPr>
              <a:t>/) ist eine Sammlung von Regeln, zu deren Einhaltung sich Journalist:innen verpflichten. Ergänzend haben sich die Medienhäuser selbst zu Qualitätsstandards und publizistischen Leitlinien verpflichtet, zum Beispiel: </a:t>
            </a:r>
            <a:r>
              <a:rPr lang="de-CH" b="0" i="0" u="sng" strike="noStrike" dirty="0">
                <a:solidFill>
                  <a:srgbClr val="000000"/>
                </a:solidFill>
                <a:effectLst/>
                <a:latin typeface="font"/>
                <a:hlinkClick r:id="rId3"/>
              </a:rPr>
              <a:t>SRG</a:t>
            </a:r>
            <a:r>
              <a:rPr lang="de-CH" b="0" i="0" u="none" strike="noStrike" dirty="0">
                <a:solidFill>
                  <a:srgbClr val="000000"/>
                </a:solidFill>
                <a:effectLst/>
                <a:latin typeface="font"/>
              </a:rPr>
              <a:t> </a:t>
            </a:r>
            <a:r>
              <a:rPr lang="de-DE" dirty="0"/>
              <a:t>(https://</a:t>
            </a:r>
            <a:r>
              <a:rPr lang="de-DE" dirty="0" err="1"/>
              <a:t>presserat.ch</a:t>
            </a:r>
            <a:r>
              <a:rPr lang="de-DE" dirty="0"/>
              <a:t>/</a:t>
            </a:r>
            <a:r>
              <a:rPr lang="de-DE" dirty="0" err="1"/>
              <a:t>journalistenkodex</a:t>
            </a:r>
            <a:r>
              <a:rPr lang="de-DE" dirty="0"/>
              <a:t>/</a:t>
            </a:r>
            <a:r>
              <a:rPr lang="de-DE" dirty="0" err="1"/>
              <a:t>richtlinien</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pPr algn="l"/>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37</a:t>
            </a:fld>
            <a:endParaRPr lang="de-DE"/>
          </a:p>
        </p:txBody>
      </p:sp>
    </p:spTree>
    <p:extLst>
      <p:ext uri="{BB962C8B-B14F-4D97-AF65-F5344CB8AC3E}">
        <p14:creationId xmlns:p14="http://schemas.microsoft.com/office/powerpoint/2010/main" val="1527251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bekommst du nacheinander verschiedene Aussagen gezeigt. Für jede Aussage sollst du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38</a:t>
            </a:fld>
            <a:endParaRPr lang="de-DE"/>
          </a:p>
        </p:txBody>
      </p:sp>
    </p:spTree>
    <p:extLst>
      <p:ext uri="{BB962C8B-B14F-4D97-AF65-F5344CB8AC3E}">
        <p14:creationId xmlns:p14="http://schemas.microsoft.com/office/powerpoint/2010/main" val="2380744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Diese Aussage trifft zu. Du kannst dich zum Beispiel beim Presserat melden, wenn eine Nachricht gegen den Journalistenkodex verstösst. Ausserdem gibt es heute die Möglichkeit, Falschnachrichten bei den Plattformen zu melden. Oder du kannst dich an unabhängige Organisationen wenden, die Fakten checken und die Einhaltung von publizistischen Leitlinien überprüfen.</a:t>
            </a:r>
          </a:p>
          <a:p>
            <a:pPr algn="l"/>
            <a:r>
              <a:rPr lang="de-CH" b="0" i="0" u="none" strike="noStrike" dirty="0">
                <a:solidFill>
                  <a:srgbClr val="000000"/>
                </a:solidFill>
                <a:effectLst/>
                <a:latin typeface="font"/>
              </a:rPr>
              <a:t>«So beschweren Sie sich»:</a:t>
            </a:r>
          </a:p>
          <a:p>
            <a:pPr algn="l">
              <a:buFont typeface="Arial" panose="020B0604020202020204" pitchFamily="34" charset="0"/>
              <a:buChar char="•"/>
            </a:pPr>
            <a:r>
              <a:rPr lang="de-CH" b="0" i="0" u="sng" strike="noStrike" dirty="0">
                <a:solidFill>
                  <a:srgbClr val="000000"/>
                </a:solidFill>
                <a:effectLst/>
                <a:latin typeface="font"/>
                <a:hlinkClick r:id="rId3"/>
              </a:rPr>
              <a:t> Presserat</a:t>
            </a:r>
            <a:r>
              <a:rPr lang="de-CH" b="0" i="0" u="none" strike="noStrike" dirty="0">
                <a:solidFill>
                  <a:srgbClr val="000000"/>
                </a:solidFill>
                <a:effectLst/>
                <a:latin typeface="font"/>
              </a:rPr>
              <a:t> (https://</a:t>
            </a:r>
            <a:r>
              <a:rPr lang="de-CH" b="0" i="0" u="none" strike="noStrike" dirty="0" err="1">
                <a:solidFill>
                  <a:srgbClr val="000000"/>
                </a:solidFill>
                <a:effectLst/>
                <a:latin typeface="font"/>
              </a:rPr>
              <a:t>presserat.ch</a:t>
            </a:r>
            <a:r>
              <a:rPr lang="de-CH" b="0" i="0" u="none" strike="noStrike" dirty="0">
                <a:solidFill>
                  <a:srgbClr val="000000"/>
                </a:solidFill>
                <a:effectLst/>
                <a:latin typeface="font"/>
              </a:rPr>
              <a:t>/</a:t>
            </a:r>
            <a:r>
              <a:rPr lang="de-CH" b="0" i="0" u="none" strike="noStrike" dirty="0" err="1">
                <a:solidFill>
                  <a:srgbClr val="000000"/>
                </a:solidFill>
                <a:effectLst/>
                <a:latin typeface="font"/>
              </a:rPr>
              <a:t>beschwerde</a:t>
            </a:r>
            <a:r>
              <a:rPr lang="de-CH" b="0" i="0" u="none" strike="noStrike" dirty="0">
                <a:solidFill>
                  <a:srgbClr val="000000"/>
                </a:solidFill>
                <a:effectLst/>
                <a:latin typeface="font"/>
              </a:rPr>
              <a:t>/verfahren/)</a:t>
            </a:r>
          </a:p>
          <a:p>
            <a:pPr algn="l">
              <a:buFont typeface="Arial" panose="020B0604020202020204" pitchFamily="34" charset="0"/>
              <a:buChar char="•"/>
            </a:pPr>
            <a:r>
              <a:rPr lang="de-CH" b="0" i="0" u="sng" strike="noStrike" dirty="0">
                <a:solidFill>
                  <a:srgbClr val="000000"/>
                </a:solidFill>
                <a:effectLst/>
                <a:latin typeface="font"/>
                <a:hlinkClick r:id="rId4"/>
              </a:rPr>
              <a:t> Ombudsstelle SRG</a:t>
            </a:r>
            <a:r>
              <a:rPr lang="de-CH" b="0" i="0" u="none" strike="noStrike" dirty="0">
                <a:solidFill>
                  <a:srgbClr val="000000"/>
                </a:solidFill>
                <a:effectLst/>
                <a:latin typeface="font"/>
              </a:rPr>
              <a:t> (https://</a:t>
            </a:r>
            <a:r>
              <a:rPr lang="de-CH" b="0" i="0" u="none" strike="noStrike" dirty="0" err="1">
                <a:solidFill>
                  <a:srgbClr val="000000"/>
                </a:solidFill>
                <a:effectLst/>
                <a:latin typeface="font"/>
              </a:rPr>
              <a:t>www.srgssr.ch</a:t>
            </a:r>
            <a:r>
              <a:rPr lang="de-CH" b="0" i="0" u="none" strike="noStrike" dirty="0">
                <a:solidFill>
                  <a:srgbClr val="000000"/>
                </a:solidFill>
                <a:effectLst/>
                <a:latin typeface="font"/>
              </a:rPr>
              <a:t>/de/kontakt/</a:t>
            </a:r>
            <a:r>
              <a:rPr lang="de-CH" b="0" i="0" u="none" strike="noStrike" dirty="0" err="1">
                <a:solidFill>
                  <a:srgbClr val="000000"/>
                </a:solidFill>
                <a:effectLst/>
                <a:latin typeface="font"/>
              </a:rPr>
              <a:t>ombudsstellen</a:t>
            </a:r>
            <a:r>
              <a:rPr lang="de-CH" b="0" i="0" u="none" strike="noStrike" dirty="0">
                <a:solidFill>
                  <a:srgbClr val="000000"/>
                </a:solidFill>
                <a:effectLst/>
                <a:latin typeface="font"/>
              </a:rPr>
              <a:t>)</a:t>
            </a:r>
          </a:p>
          <a:p>
            <a:pPr algn="l">
              <a:buFont typeface="Arial" panose="020B0604020202020204" pitchFamily="34" charset="0"/>
              <a:buChar char="•"/>
            </a:pPr>
            <a:endParaRPr lang="de-CH" b="0" i="0" u="none" strike="noStrike" dirty="0">
              <a:solidFill>
                <a:srgbClr val="000000"/>
              </a:solidFill>
              <a:effectLst/>
              <a:latin typeface="fon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pPr algn="l">
              <a:buFont typeface="Arial" panose="020B0604020202020204" pitchFamily="34" charset="0"/>
              <a:buNone/>
            </a:pPr>
            <a:endParaRPr lang="de-CH" b="0" i="0" u="none" strike="noStrike" dirty="0">
              <a:solidFill>
                <a:srgbClr val="000000"/>
              </a:solidFill>
              <a:effectLst/>
              <a:latin typeface="font"/>
            </a:endParaRP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39</a:t>
            </a:fld>
            <a:endParaRPr lang="de-DE"/>
          </a:p>
        </p:txBody>
      </p:sp>
    </p:spTree>
    <p:extLst>
      <p:ext uri="{BB962C8B-B14F-4D97-AF65-F5344CB8AC3E}">
        <p14:creationId xmlns:p14="http://schemas.microsoft.com/office/powerpoint/2010/main" val="1623891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bekommst du nacheinander verschiedene Aussagen gezeigt. Für jede Aussage sollst du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40</a:t>
            </a:fld>
            <a:endParaRPr lang="de-DE"/>
          </a:p>
        </p:txBody>
      </p:sp>
    </p:spTree>
    <p:extLst>
      <p:ext uri="{BB962C8B-B14F-4D97-AF65-F5344CB8AC3E}">
        <p14:creationId xmlns:p14="http://schemas.microsoft.com/office/powerpoint/2010/main" val="270062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trifft zu. Journalist:innen sind verpflichtet, die Inhalte, die sie veröffentlichen, immer gut zu prüfen. Das gebietet nicht nur die eigene, freiwillige Berufsethik. Redaktionen überprüfen die Arbeit ihrer </a:t>
            </a:r>
            <a:r>
              <a:rPr lang="de-CH" b="0" i="0" u="none" strike="noStrike" dirty="0" err="1">
                <a:solidFill>
                  <a:srgbClr val="000000"/>
                </a:solidFill>
                <a:effectLst/>
                <a:latin typeface="font"/>
              </a:rPr>
              <a:t>Mitarbeiter:innen</a:t>
            </a:r>
            <a:r>
              <a:rPr lang="de-CH" b="0" i="0" u="none" strike="noStrike" dirty="0">
                <a:solidFill>
                  <a:srgbClr val="000000"/>
                </a:solidFill>
                <a:effectLst/>
                <a:latin typeface="font"/>
              </a:rPr>
              <a:t> meistens gründlich. Ausserdem verpflichten sich Journalist:innen zur Einhaltung der </a:t>
            </a:r>
            <a:r>
              <a:rPr lang="de-CH" b="0" i="0" u="sng" strike="noStrike" dirty="0">
                <a:solidFill>
                  <a:srgbClr val="000000"/>
                </a:solidFill>
                <a:effectLst/>
                <a:latin typeface="font"/>
                <a:hlinkClick r:id="rId3"/>
              </a:rPr>
              <a:t>Richtlinie 1.1 des Journalistenkodex</a:t>
            </a:r>
            <a:r>
              <a:rPr lang="de-CH" b="0" i="0" u="none" strike="noStrike" dirty="0">
                <a:solidFill>
                  <a:srgbClr val="000000"/>
                </a:solidFill>
                <a:effectLst/>
                <a:latin typeface="font"/>
              </a:rPr>
              <a:t> «Wahrheitssuche» (https://</a:t>
            </a:r>
            <a:r>
              <a:rPr lang="de-CH" b="0" i="0" u="none" strike="noStrike" dirty="0" err="1">
                <a:solidFill>
                  <a:srgbClr val="000000"/>
                </a:solidFill>
                <a:effectLst/>
                <a:latin typeface="font"/>
              </a:rPr>
              <a:t>presserat.ch</a:t>
            </a:r>
            <a:r>
              <a:rPr lang="de-CH" b="0" i="0" u="none" strike="noStrike" dirty="0">
                <a:solidFill>
                  <a:srgbClr val="000000"/>
                </a:solidFill>
                <a:effectLst/>
                <a:latin typeface="font"/>
              </a:rPr>
              <a:t>/</a:t>
            </a:r>
            <a:r>
              <a:rPr lang="de-CH" b="0" i="0" u="none" strike="noStrike" dirty="0" err="1">
                <a:solidFill>
                  <a:srgbClr val="000000"/>
                </a:solidFill>
                <a:effectLst/>
                <a:latin typeface="font"/>
              </a:rPr>
              <a:t>journalistenkodex</a:t>
            </a:r>
            <a:r>
              <a:rPr lang="de-CH" b="0" i="0" u="none" strike="noStrike" dirty="0">
                <a:solidFill>
                  <a:srgbClr val="000000"/>
                </a:solidFill>
                <a:effectLst/>
                <a:latin typeface="font"/>
              </a:rPr>
              <a:t>/</a:t>
            </a:r>
            <a:r>
              <a:rPr lang="de-CH" b="0" i="0" u="none" strike="noStrike" dirty="0" err="1">
                <a:solidFill>
                  <a:srgbClr val="000000"/>
                </a:solidFill>
                <a:effectLst/>
                <a:latin typeface="font"/>
              </a:rPr>
              <a:t>richtlinien</a:t>
            </a:r>
            <a:r>
              <a:rPr lang="de-CH" b="0" i="0" u="none" strike="noStrike" dirty="0">
                <a:solidFill>
                  <a:srgbClr val="000000"/>
                </a:solidFill>
                <a:effectLst/>
                <a:latin typeface="font"/>
              </a:rPr>
              <a:t>/): «Die Wahrheitssuche stellt den Ausgangspunkt der Informationstätigkeit dar.»</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41</a:t>
            </a:fld>
            <a:endParaRPr lang="de-DE"/>
          </a:p>
        </p:txBody>
      </p:sp>
    </p:spTree>
    <p:extLst>
      <p:ext uri="{BB962C8B-B14F-4D97-AF65-F5344CB8AC3E}">
        <p14:creationId xmlns:p14="http://schemas.microsoft.com/office/powerpoint/2010/main" val="1932419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Dieser Beitrag ist mit dem Hinweis “Paid Post” gekennzeichnet. Ein “Paid Post” ist ein Beitrag, für dessen Veröffentlichung jemand (z.B. ein Unternehmen) Geld bezahlt. Genau genommen handelt es sich um “Native Advertising”. Also eine Form von Werbung im Internet und in den Printmedien, die so gestaltet ist, dass sie nur schwer von redaktionellen Inhalten zu unterscheiden ist. Mehr dazu findest du in der </a:t>
            </a:r>
            <a:r>
              <a:rPr lang="de-CH" b="0" i="0" u="sng" strike="noStrike" dirty="0">
                <a:solidFill>
                  <a:srgbClr val="000000"/>
                </a:solidFill>
                <a:effectLst/>
                <a:latin typeface="font"/>
                <a:hlinkClick r:id="rId3"/>
              </a:rPr>
              <a:t>Richtlinie 10.1 des Journalistenkodex des Schweizer Presserats</a:t>
            </a:r>
            <a:r>
              <a:rPr lang="de-CH" b="0" i="0" u="none" strike="noStrike" dirty="0">
                <a:solidFill>
                  <a:srgbClr val="000000"/>
                </a:solidFill>
                <a:effectLst/>
                <a:latin typeface="font"/>
              </a:rPr>
              <a:t> (https://</a:t>
            </a:r>
            <a:r>
              <a:rPr lang="de-CH" b="0" i="0" u="none" strike="noStrike" dirty="0" err="1">
                <a:solidFill>
                  <a:srgbClr val="000000"/>
                </a:solidFill>
                <a:effectLst/>
                <a:latin typeface="font"/>
              </a:rPr>
              <a:t>presserat.ch</a:t>
            </a:r>
            <a:r>
              <a:rPr lang="de-CH" b="0" i="0" u="none" strike="noStrike" dirty="0">
                <a:solidFill>
                  <a:srgbClr val="000000"/>
                </a:solidFill>
                <a:effectLst/>
                <a:latin typeface="font"/>
              </a:rPr>
              <a:t>/</a:t>
            </a:r>
            <a:r>
              <a:rPr lang="de-CH" b="0" i="0" u="none" strike="noStrike" dirty="0" err="1">
                <a:solidFill>
                  <a:srgbClr val="000000"/>
                </a:solidFill>
                <a:effectLst/>
                <a:latin typeface="font"/>
              </a:rPr>
              <a:t>journalistenkodex</a:t>
            </a:r>
            <a:r>
              <a:rPr lang="de-CH" b="0" i="0" u="none" strike="noStrike" dirty="0">
                <a:solidFill>
                  <a:srgbClr val="000000"/>
                </a:solidFill>
                <a:effectLst/>
                <a:latin typeface="font"/>
              </a:rPr>
              <a:t>/</a:t>
            </a:r>
            <a:r>
              <a:rPr lang="de-CH" b="0" i="0" u="none" strike="noStrike" dirty="0" err="1">
                <a:solidFill>
                  <a:srgbClr val="000000"/>
                </a:solidFill>
                <a:effectLst/>
                <a:latin typeface="font"/>
              </a:rPr>
              <a:t>richtlinien</a:t>
            </a:r>
            <a:r>
              <a:rPr lang="de-CH" b="0" i="0" u="none" strike="noStrike" dirty="0">
                <a:solidFill>
                  <a:srgbClr val="000000"/>
                </a:solidFill>
                <a:effectLst/>
                <a:latin typeface="font"/>
              </a:rPr>
              <a:t>/). Vorsicht: Es existieren unterschiedliche Bezeichnungen, um auf “Native Advertising” hinzuweisen, neben “Paid Post” oft auch “</a:t>
            </a:r>
            <a:r>
              <a:rPr lang="de-CH" b="0" i="0" u="none" strike="noStrike" dirty="0" err="1">
                <a:solidFill>
                  <a:srgbClr val="000000"/>
                </a:solidFill>
                <a:effectLst/>
                <a:latin typeface="font"/>
              </a:rPr>
              <a:t>Sponsored</a:t>
            </a:r>
            <a:r>
              <a:rPr lang="de-CH" b="0" i="0" u="none" strike="noStrike" dirty="0">
                <a:solidFill>
                  <a:srgbClr val="000000"/>
                </a:solidFill>
                <a:effectLst/>
                <a:latin typeface="font"/>
              </a:rPr>
              <a:t> Content”, “Präsentiert von…” oder “</a:t>
            </a:r>
            <a:r>
              <a:rPr lang="de-CH" b="0" i="0" u="none" strike="noStrike" dirty="0" err="1">
                <a:solidFill>
                  <a:srgbClr val="000000"/>
                </a:solidFill>
                <a:effectLst/>
                <a:latin typeface="font"/>
              </a:rPr>
              <a:t>Publireportage</a:t>
            </a:r>
            <a:r>
              <a:rPr lang="de-CH" b="0" i="0" u="none" strike="noStrike" dirty="0">
                <a:solidFill>
                  <a:srgbClr val="000000"/>
                </a:solidFill>
                <a:effectLst/>
                <a:latin typeface="font"/>
              </a:rPr>
              <a:t>”.</a:t>
            </a:r>
          </a:p>
          <a:p>
            <a:pPr algn="l" fontAlgn="t"/>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6</a:t>
            </a:fld>
            <a:endParaRPr lang="de-DE"/>
          </a:p>
        </p:txBody>
      </p:sp>
    </p:spTree>
    <p:extLst>
      <p:ext uri="{BB962C8B-B14F-4D97-AF65-F5344CB8AC3E}">
        <p14:creationId xmlns:p14="http://schemas.microsoft.com/office/powerpoint/2010/main" val="12113444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bekommst du nacheinander verschiedene Aussagen gezeigt. Für jede Aussage sollst du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42</a:t>
            </a:fld>
            <a:endParaRPr lang="de-DE"/>
          </a:p>
        </p:txBody>
      </p:sp>
    </p:spTree>
    <p:extLst>
      <p:ext uri="{BB962C8B-B14F-4D97-AF65-F5344CB8AC3E}">
        <p14:creationId xmlns:p14="http://schemas.microsoft.com/office/powerpoint/2010/main" val="18264223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trifft nicht zu. Nachrichten über die Regierung, z. B. über </a:t>
            </a:r>
            <a:r>
              <a:rPr lang="de-CH" b="0" i="0" u="none" strike="noStrike" dirty="0" err="1">
                <a:solidFill>
                  <a:srgbClr val="000000"/>
                </a:solidFill>
                <a:effectLst/>
                <a:latin typeface="font"/>
              </a:rPr>
              <a:t>Bundesrät:innen</a:t>
            </a:r>
            <a:r>
              <a:rPr lang="de-CH" b="0" i="0" u="none" strike="noStrike" dirty="0">
                <a:solidFill>
                  <a:srgbClr val="000000"/>
                </a:solidFill>
                <a:effectLst/>
                <a:latin typeface="font"/>
              </a:rPr>
              <a:t>, müssen nicht durch die Bundeskanzlei freigegeben werden. Hier gilt – wie sonst auch – die Pressefreiheit.</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43</a:t>
            </a:fld>
            <a:endParaRPr lang="de-DE"/>
          </a:p>
        </p:txBody>
      </p:sp>
    </p:spTree>
    <p:extLst>
      <p:ext uri="{BB962C8B-B14F-4D97-AF65-F5344CB8AC3E}">
        <p14:creationId xmlns:p14="http://schemas.microsoft.com/office/powerpoint/2010/main" val="235065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bekommst du nacheinander verschiedene Aussagen gezeigt. Für jede Aussage sollst du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44</a:t>
            </a:fld>
            <a:endParaRPr lang="de-DE"/>
          </a:p>
        </p:txBody>
      </p:sp>
    </p:spTree>
    <p:extLst>
      <p:ext uri="{BB962C8B-B14F-4D97-AF65-F5344CB8AC3E}">
        <p14:creationId xmlns:p14="http://schemas.microsoft.com/office/powerpoint/2010/main" val="29294467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trifft nicht zu. Journalist:innen sind verpflichtet, wahrheitsgemäss zu berichten. Wer sonst Nachrichten via soziale Medien verbreitet, unterliegt keiner solchen Verpflichtung. Die grossen Social Media Plattformen haben ihre eigenen Regeln und Richtlinien, wie sie mit Falschmeldungen umgehen:</a:t>
            </a:r>
          </a:p>
          <a:p>
            <a:pPr algn="l">
              <a:buFont typeface="Arial" panose="020B0604020202020204" pitchFamily="34" charset="0"/>
              <a:buChar char="•"/>
            </a:pPr>
            <a:r>
              <a:rPr lang="de-CH" b="0" i="0" u="sng" strike="noStrike" dirty="0">
                <a:solidFill>
                  <a:srgbClr val="000000"/>
                </a:solidFill>
                <a:effectLst/>
                <a:latin typeface="font"/>
                <a:hlinkClick r:id="rId3"/>
              </a:rPr>
              <a:t>Instagram: Instagram Community Guidelines FAQs</a:t>
            </a:r>
            <a:r>
              <a:rPr lang="de-CH" b="0" i="0" u="none" strike="noStrike" dirty="0">
                <a:solidFill>
                  <a:srgbClr val="000000"/>
                </a:solidFill>
                <a:effectLst/>
                <a:latin typeface="font"/>
              </a:rPr>
              <a:t> (https://</a:t>
            </a:r>
            <a:r>
              <a:rPr lang="de-CH" b="0" i="0" u="none" strike="noStrike" dirty="0" err="1">
                <a:solidFill>
                  <a:srgbClr val="000000"/>
                </a:solidFill>
                <a:effectLst/>
                <a:latin typeface="font"/>
              </a:rPr>
              <a:t>about.instagram.com</a:t>
            </a:r>
            <a:r>
              <a:rPr lang="de-CH" b="0" i="0" u="none" strike="noStrike" dirty="0">
                <a:solidFill>
                  <a:srgbClr val="000000"/>
                </a:solidFill>
                <a:effectLst/>
                <a:latin typeface="font"/>
              </a:rPr>
              <a:t>/de-de/</a:t>
            </a:r>
            <a:r>
              <a:rPr lang="de-CH" b="0" i="0" u="none" strike="noStrike" dirty="0" err="1">
                <a:solidFill>
                  <a:srgbClr val="000000"/>
                </a:solidFill>
                <a:effectLst/>
                <a:latin typeface="font"/>
              </a:rPr>
              <a:t>blog</a:t>
            </a:r>
            <a:r>
              <a:rPr lang="de-CH" b="0" i="0" u="none" strike="noStrike" dirty="0">
                <a:solidFill>
                  <a:srgbClr val="000000"/>
                </a:solidFill>
                <a:effectLst/>
                <a:latin typeface="font"/>
              </a:rPr>
              <a:t>/</a:t>
            </a:r>
            <a:r>
              <a:rPr lang="de-CH" b="0" i="0" u="none" strike="noStrike" dirty="0" err="1">
                <a:solidFill>
                  <a:srgbClr val="000000"/>
                </a:solidFill>
                <a:effectLst/>
                <a:latin typeface="font"/>
              </a:rPr>
              <a:t>announcements</a:t>
            </a:r>
            <a:r>
              <a:rPr lang="de-CH" b="0" i="0" u="none" strike="noStrike" dirty="0">
                <a:solidFill>
                  <a:srgbClr val="000000"/>
                </a:solidFill>
                <a:effectLst/>
                <a:latin typeface="font"/>
              </a:rPr>
              <a:t>/</a:t>
            </a:r>
            <a:r>
              <a:rPr lang="de-CH" b="0" i="0" u="none" strike="noStrike" dirty="0" err="1">
                <a:solidFill>
                  <a:srgbClr val="000000"/>
                </a:solidFill>
                <a:effectLst/>
                <a:latin typeface="font"/>
              </a:rPr>
              <a:t>instagram</a:t>
            </a:r>
            <a:r>
              <a:rPr lang="de-CH" b="0" i="0" u="none" strike="noStrike" dirty="0">
                <a:solidFill>
                  <a:srgbClr val="000000"/>
                </a:solidFill>
                <a:effectLst/>
                <a:latin typeface="font"/>
              </a:rPr>
              <a:t>-community-</a:t>
            </a:r>
            <a:r>
              <a:rPr lang="de-CH" b="0" i="0" u="none" strike="noStrike" dirty="0" err="1">
                <a:solidFill>
                  <a:srgbClr val="000000"/>
                </a:solidFill>
                <a:effectLst/>
                <a:latin typeface="font"/>
              </a:rPr>
              <a:t>guidelines</a:t>
            </a:r>
            <a:r>
              <a:rPr lang="de-CH" b="0" i="0" u="none" strike="noStrike" dirty="0">
                <a:solidFill>
                  <a:srgbClr val="000000"/>
                </a:solidFill>
                <a:effectLst/>
                <a:latin typeface="font"/>
              </a:rPr>
              <a:t>-</a:t>
            </a:r>
            <a:r>
              <a:rPr lang="de-CH" b="0" i="0" u="none" strike="noStrike" dirty="0" err="1">
                <a:solidFill>
                  <a:srgbClr val="000000"/>
                </a:solidFill>
                <a:effectLst/>
                <a:latin typeface="font"/>
              </a:rPr>
              <a:t>faqs</a:t>
            </a:r>
            <a:r>
              <a:rPr lang="de-CH" b="0" i="0" u="none" strike="noStrike" dirty="0">
                <a:solidFill>
                  <a:srgbClr val="000000"/>
                </a:solidFill>
                <a:effectLst/>
                <a:latin typeface="font"/>
              </a:rPr>
              <a:t>/)</a:t>
            </a:r>
          </a:p>
          <a:p>
            <a:pPr algn="l">
              <a:buFont typeface="Arial" panose="020B0604020202020204" pitchFamily="34" charset="0"/>
              <a:buChar char="•"/>
            </a:pPr>
            <a:r>
              <a:rPr lang="de-CH" b="0" i="0" u="sng" strike="noStrike" dirty="0">
                <a:solidFill>
                  <a:srgbClr val="000000"/>
                </a:solidFill>
                <a:effectLst/>
                <a:latin typeface="font"/>
                <a:hlinkClick r:id="rId4"/>
              </a:rPr>
              <a:t>X (Twitter): Misinformation on Twitter</a:t>
            </a:r>
            <a:r>
              <a:rPr lang="de-CH" b="0" i="0" u="none" strike="noStrike" dirty="0">
                <a:solidFill>
                  <a:srgbClr val="000000"/>
                </a:solidFill>
                <a:effectLst/>
                <a:latin typeface="font"/>
              </a:rPr>
              <a:t> (https://</a:t>
            </a:r>
            <a:r>
              <a:rPr lang="de-CH" b="0" i="0" u="none" strike="noStrike" dirty="0" err="1">
                <a:solidFill>
                  <a:srgbClr val="000000"/>
                </a:solidFill>
                <a:effectLst/>
                <a:latin typeface="font"/>
              </a:rPr>
              <a:t>help.twitter.com</a:t>
            </a:r>
            <a:r>
              <a:rPr lang="de-CH" b="0" i="0" u="none" strike="noStrike" dirty="0">
                <a:solidFill>
                  <a:srgbClr val="000000"/>
                </a:solidFill>
                <a:effectLst/>
                <a:latin typeface="font"/>
              </a:rPr>
              <a:t>/de/</a:t>
            </a:r>
            <a:r>
              <a:rPr lang="de-CH" b="0" i="0" u="none" strike="noStrike" dirty="0" err="1">
                <a:solidFill>
                  <a:srgbClr val="000000"/>
                </a:solidFill>
                <a:effectLst/>
                <a:latin typeface="font"/>
              </a:rPr>
              <a:t>resources</a:t>
            </a:r>
            <a:r>
              <a:rPr lang="de-CH" b="0" i="0" u="none" strike="noStrike" dirty="0">
                <a:solidFill>
                  <a:srgbClr val="000000"/>
                </a:solidFill>
                <a:effectLst/>
                <a:latin typeface="font"/>
              </a:rPr>
              <a:t>/</a:t>
            </a:r>
            <a:r>
              <a:rPr lang="de-CH" b="0" i="0" u="none" strike="noStrike" dirty="0" err="1">
                <a:solidFill>
                  <a:srgbClr val="000000"/>
                </a:solidFill>
                <a:effectLst/>
                <a:latin typeface="font"/>
              </a:rPr>
              <a:t>addressing</a:t>
            </a:r>
            <a:r>
              <a:rPr lang="de-CH" b="0" i="0" u="none" strike="noStrike" dirty="0">
                <a:solidFill>
                  <a:srgbClr val="000000"/>
                </a:solidFill>
                <a:effectLst/>
                <a:latin typeface="font"/>
              </a:rPr>
              <a:t>-</a:t>
            </a:r>
            <a:r>
              <a:rPr lang="de-CH" b="0" i="0" u="none" strike="noStrike" dirty="0" err="1">
                <a:solidFill>
                  <a:srgbClr val="000000"/>
                </a:solidFill>
                <a:effectLst/>
                <a:latin typeface="font"/>
              </a:rPr>
              <a:t>misleading</a:t>
            </a:r>
            <a:r>
              <a:rPr lang="de-CH" b="0" i="0" u="none" strike="noStrike" dirty="0">
                <a:solidFill>
                  <a:srgbClr val="000000"/>
                </a:solidFill>
                <a:effectLst/>
                <a:latin typeface="font"/>
              </a:rPr>
              <a:t>-info)</a:t>
            </a:r>
          </a:p>
          <a:p>
            <a:pPr algn="l">
              <a:buFont typeface="Arial" panose="020B0604020202020204" pitchFamily="34" charset="0"/>
              <a:buChar char="•"/>
            </a:pPr>
            <a:r>
              <a:rPr lang="de-CH" b="0" i="0" u="sng" strike="noStrike" dirty="0">
                <a:solidFill>
                  <a:srgbClr val="000000"/>
                </a:solidFill>
                <a:effectLst/>
                <a:latin typeface="font"/>
                <a:hlinkClick r:id="rId5"/>
              </a:rPr>
              <a:t>Facebook: Falschmeldungen</a:t>
            </a:r>
            <a:r>
              <a:rPr lang="de-CH" b="0" i="0" u="none" strike="noStrike" dirty="0">
                <a:solidFill>
                  <a:srgbClr val="000000"/>
                </a:solidFill>
                <a:effectLst/>
                <a:latin typeface="font"/>
              </a:rPr>
              <a:t> (https://</a:t>
            </a:r>
            <a:r>
              <a:rPr lang="de-CH" b="0" i="0" u="none" strike="noStrike" dirty="0" err="1">
                <a:solidFill>
                  <a:srgbClr val="000000"/>
                </a:solidFill>
                <a:effectLst/>
                <a:latin typeface="font"/>
              </a:rPr>
              <a:t>www.facebook.com</a:t>
            </a:r>
            <a:r>
              <a:rPr lang="de-CH" b="0" i="0" u="none" strike="noStrike" dirty="0">
                <a:solidFill>
                  <a:srgbClr val="000000"/>
                </a:solidFill>
                <a:effectLst/>
                <a:latin typeface="font"/>
              </a:rPr>
              <a:t>/</a:t>
            </a:r>
            <a:r>
              <a:rPr lang="de-CH" b="0" i="0" u="none" strike="noStrike" dirty="0" err="1">
                <a:solidFill>
                  <a:srgbClr val="000000"/>
                </a:solidFill>
                <a:effectLst/>
                <a:latin typeface="font"/>
              </a:rPr>
              <a:t>help</a:t>
            </a:r>
            <a:r>
              <a:rPr lang="de-CH" b="0" i="0" u="none" strike="noStrike" dirty="0">
                <a:solidFill>
                  <a:srgbClr val="000000"/>
                </a:solidFill>
                <a:effectLst/>
                <a:latin typeface="font"/>
              </a:rPr>
              <a:t>/188118808357379)</a:t>
            </a:r>
          </a:p>
          <a:p>
            <a:pPr algn="l">
              <a:buFont typeface="Arial" panose="020B0604020202020204" pitchFamily="34" charset="0"/>
              <a:buChar char="•"/>
            </a:pPr>
            <a:r>
              <a:rPr lang="de-CH" b="0" i="0" u="sng" strike="noStrike" dirty="0">
                <a:solidFill>
                  <a:srgbClr val="000000"/>
                </a:solidFill>
                <a:effectLst/>
                <a:latin typeface="font"/>
                <a:hlinkClick r:id="rId6"/>
              </a:rPr>
              <a:t>TikTok: Fehlinformationen</a:t>
            </a:r>
            <a:r>
              <a:rPr lang="de-CH" b="0" i="0" u="none" strike="noStrike" dirty="0">
                <a:solidFill>
                  <a:srgbClr val="000000"/>
                </a:solidFill>
                <a:effectLst/>
                <a:latin typeface="font"/>
              </a:rPr>
              <a:t> (https://</a:t>
            </a:r>
            <a:r>
              <a:rPr lang="de-CH" b="0" i="0" u="none" strike="noStrike" dirty="0" err="1">
                <a:solidFill>
                  <a:srgbClr val="000000"/>
                </a:solidFill>
                <a:effectLst/>
                <a:latin typeface="font"/>
              </a:rPr>
              <a:t>www.tiktok.com</a:t>
            </a:r>
            <a:r>
              <a:rPr lang="de-CH" b="0" i="0" u="none" strike="noStrike" dirty="0">
                <a:solidFill>
                  <a:srgbClr val="000000"/>
                </a:solidFill>
                <a:effectLst/>
                <a:latin typeface="font"/>
              </a:rPr>
              <a:t>/community-</a:t>
            </a:r>
            <a:r>
              <a:rPr lang="de-CH" b="0" i="0" u="none" strike="noStrike" dirty="0" err="1">
                <a:solidFill>
                  <a:srgbClr val="000000"/>
                </a:solidFill>
                <a:effectLst/>
                <a:latin typeface="font"/>
              </a:rPr>
              <a:t>guidelines</a:t>
            </a:r>
            <a:r>
              <a:rPr lang="de-CH" b="0" i="0" u="none" strike="noStrike" dirty="0">
                <a:solidFill>
                  <a:srgbClr val="000000"/>
                </a:solidFill>
                <a:effectLst/>
                <a:latin typeface="font"/>
              </a:rPr>
              <a:t>/de-de/</a:t>
            </a:r>
            <a:r>
              <a:rPr lang="de-CH" b="0" i="0" u="none" strike="noStrike" dirty="0" err="1">
                <a:solidFill>
                  <a:srgbClr val="000000"/>
                </a:solidFill>
                <a:effectLst/>
                <a:latin typeface="font"/>
              </a:rPr>
              <a:t>integrity-authenticity</a:t>
            </a:r>
            <a:r>
              <a:rPr lang="de-CH" b="0" i="0" u="none" strike="noStrike" dirty="0">
                <a:solidFill>
                  <a:srgbClr val="000000"/>
                </a:solidFill>
                <a:effectLst/>
                <a:latin typeface="font"/>
              </a:rPr>
              <a:t>/#1)</a:t>
            </a:r>
          </a:p>
          <a:p>
            <a:pPr algn="l"/>
            <a:r>
              <a:rPr lang="de-CH" b="0" i="0" u="none" strike="noStrike" dirty="0">
                <a:solidFill>
                  <a:srgbClr val="000000"/>
                </a:solidFill>
                <a:effectLst/>
                <a:latin typeface="font"/>
              </a:rPr>
              <a:t>Es kann also sein, dass bestimmte Fehlinformationen durch die Social Media Plattformen entfernt oder durch sogenannte Faktenchecks berichtigt werden. Eine Verpflichtung dazu besteht aber für Plattformen aktuell nicht.</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45</a:t>
            </a:fld>
            <a:endParaRPr lang="de-DE"/>
          </a:p>
        </p:txBody>
      </p:sp>
    </p:spTree>
    <p:extLst>
      <p:ext uri="{BB962C8B-B14F-4D97-AF65-F5344CB8AC3E}">
        <p14:creationId xmlns:p14="http://schemas.microsoft.com/office/powerpoint/2010/main" val="860722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bekommst du nacheinander verschiedene Aussagen gezeigt. Für jede Aussage sollst du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46</a:t>
            </a:fld>
            <a:endParaRPr lang="de-DE"/>
          </a:p>
        </p:txBody>
      </p:sp>
    </p:spTree>
    <p:extLst>
      <p:ext uri="{BB962C8B-B14F-4D97-AF65-F5344CB8AC3E}">
        <p14:creationId xmlns:p14="http://schemas.microsoft.com/office/powerpoint/2010/main" val="20635421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trifft nicht zu. Der Begriff «News-Scout» bezeichnet Personen, die den Medien Informationen oder Bilder/Videos von Ereignissen zukommen lassen, die sie beobachtet haben. Es handelt sich bei ihnen aber nicht um echte Journalist:innen, die eine entsprechende Ausbildung aufweisen können und sich professionell mit der Recherche, Aufbereitung und Verbreitung von Nachrichten beschäftigen.</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47</a:t>
            </a:fld>
            <a:endParaRPr lang="de-DE"/>
          </a:p>
        </p:txBody>
      </p:sp>
    </p:spTree>
    <p:extLst>
      <p:ext uri="{BB962C8B-B14F-4D97-AF65-F5344CB8AC3E}">
        <p14:creationId xmlns:p14="http://schemas.microsoft.com/office/powerpoint/2010/main" val="39452070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r>
              <a:rPr lang="de-CH" i="0" dirty="0"/>
              <a:t>Bei dieser Frage bekommst du verschiedene Beiträge gezeigt. Entscheide für jeden Beitrag, ob der Inhalt meinungsorientiert oder faktenorientiert ist.</a:t>
            </a:r>
            <a:br>
              <a:rPr lang="de-CH" i="0" dirty="0"/>
            </a:br>
            <a:r>
              <a:rPr lang="de-CH" i="0" dirty="0"/>
              <a:t>Wähle dann eine passende Antwort aus.</a:t>
            </a:r>
            <a:br>
              <a:rPr lang="de-CH" i="0" dirty="0"/>
            </a:br>
            <a:r>
              <a:rPr lang="de-CH" i="1" dirty="0"/>
              <a:t>Wichtige Anmerkung: Die Beiträge von der Allgemeine Zeitung und </a:t>
            </a:r>
            <a:r>
              <a:rPr lang="de-CH" i="1" dirty="0" err="1"/>
              <a:t>blue</a:t>
            </a:r>
            <a:r>
              <a:rPr lang="de-CH" i="1" dirty="0"/>
              <a:t> </a:t>
            </a:r>
            <a:r>
              <a:rPr lang="de-CH" i="1" dirty="0" err="1"/>
              <a:t>news</a:t>
            </a:r>
            <a:r>
              <a:rPr lang="de-CH" i="1" dirty="0"/>
              <a:t> sind erfundene Fallbeispiele.</a:t>
            </a:r>
            <a:endParaRPr lang="de-CH" dirty="0"/>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48</a:t>
            </a:fld>
            <a:endParaRPr lang="de-DE"/>
          </a:p>
        </p:txBody>
      </p:sp>
    </p:spTree>
    <p:extLst>
      <p:ext uri="{BB962C8B-B14F-4D97-AF65-F5344CB8AC3E}">
        <p14:creationId xmlns:p14="http://schemas.microsoft.com/office/powerpoint/2010/main" val="5147541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In diesem Beitrag geht es nicht um eine neutrale Nachricht oder Information. Es geht um die politische Meinung einer Person.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p:txBody>
      </p:sp>
      <p:sp>
        <p:nvSpPr>
          <p:cNvPr id="4" name="Foliennummernplatzhalter 3"/>
          <p:cNvSpPr>
            <a:spLocks noGrp="1"/>
          </p:cNvSpPr>
          <p:nvPr>
            <p:ph type="sldNum" sz="quarter" idx="5"/>
          </p:nvPr>
        </p:nvSpPr>
        <p:spPr/>
        <p:txBody>
          <a:bodyPr/>
          <a:lstStyle/>
          <a:p>
            <a:fld id="{592F2512-2C16-DA41-B43F-1B6DC9725875}" type="slidenum">
              <a:rPr lang="de-DE" smtClean="0"/>
              <a:t>49</a:t>
            </a:fld>
            <a:endParaRPr lang="de-DE"/>
          </a:p>
        </p:txBody>
      </p:sp>
    </p:spTree>
    <p:extLst>
      <p:ext uri="{BB962C8B-B14F-4D97-AF65-F5344CB8AC3E}">
        <p14:creationId xmlns:p14="http://schemas.microsoft.com/office/powerpoint/2010/main" val="26468887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r>
              <a:rPr lang="de-CH" i="0" dirty="0"/>
              <a:t>Bei dieser Frage bekommst du verschiedene Beiträge gezeigt. Entscheide für jeden Beitrag, ob der Inhalt meinungsorientiert oder faktenorientiert ist.</a:t>
            </a:r>
            <a:br>
              <a:rPr lang="de-CH" i="0" dirty="0"/>
            </a:br>
            <a:r>
              <a:rPr lang="de-CH" i="0" dirty="0"/>
              <a:t>Wähle dann eine passende Antwort aus.</a:t>
            </a:r>
            <a:br>
              <a:rPr lang="de-CH" i="0" dirty="0"/>
            </a:br>
            <a:r>
              <a:rPr lang="de-CH" i="1" dirty="0"/>
              <a:t>Wichtige Anmerkung: Die Beiträge von der Allgemeine Zeitung und </a:t>
            </a:r>
            <a:r>
              <a:rPr lang="de-CH" i="1" dirty="0" err="1"/>
              <a:t>blue</a:t>
            </a:r>
            <a:r>
              <a:rPr lang="de-CH" i="1" dirty="0"/>
              <a:t> </a:t>
            </a:r>
            <a:r>
              <a:rPr lang="de-CH" i="1" dirty="0" err="1"/>
              <a:t>news</a:t>
            </a:r>
            <a:r>
              <a:rPr lang="de-CH" i="1" dirty="0"/>
              <a:t> sind erfundene Fallbeispiele.</a:t>
            </a:r>
            <a:endParaRPr lang="de-CH" dirty="0"/>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50</a:t>
            </a:fld>
            <a:endParaRPr lang="de-DE"/>
          </a:p>
        </p:txBody>
      </p:sp>
    </p:spTree>
    <p:extLst>
      <p:ext uri="{BB962C8B-B14F-4D97-AF65-F5344CB8AC3E}">
        <p14:creationId xmlns:p14="http://schemas.microsoft.com/office/powerpoint/2010/main" val="39320064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i="0" u="none" strike="noStrike" cap="all" dirty="0">
                <a:solidFill>
                  <a:srgbClr val="000000"/>
                </a:solidFill>
                <a:effectLst/>
                <a:latin typeface="font"/>
              </a:rPr>
              <a:t>ERKLÄRUNG</a:t>
            </a:r>
            <a:endParaRPr lang="de-CH" b="0" i="0" dirty="0">
              <a:solidFill>
                <a:srgbClr val="172B4D"/>
              </a:solidFill>
              <a:effectLst/>
              <a:latin typeface="-apple-system"/>
            </a:endParaRPr>
          </a:p>
          <a:p>
            <a:r>
              <a:rPr lang="de-CH" b="0" i="0" dirty="0">
                <a:solidFill>
                  <a:srgbClr val="172B4D"/>
                </a:solidFill>
                <a:effectLst/>
                <a:latin typeface="-apple-system"/>
              </a:rPr>
              <a:t>Das ist ein fiktives Beispiel, welches so nicht erschienen ist. Der Autor stellt im Beitrag bereits im Titel klar seine Meinung in den Vordergrund. Es geht somit nicht um Tatsachen, sondern um eine persönliche Einschätzung. Gemäss den Vorgaben des Presserats (Richtlinie 2.3: https://</a:t>
            </a:r>
            <a:r>
              <a:rPr lang="de-CH" b="0" i="0" dirty="0" err="1">
                <a:solidFill>
                  <a:srgbClr val="172B4D"/>
                </a:solidFill>
                <a:effectLst/>
                <a:latin typeface="-apple-system"/>
              </a:rPr>
              <a:t>presserat.ch</a:t>
            </a:r>
            <a:r>
              <a:rPr lang="de-CH" b="0" i="0" dirty="0">
                <a:solidFill>
                  <a:srgbClr val="172B4D"/>
                </a:solidFill>
                <a:effectLst/>
                <a:latin typeface="-apple-system"/>
              </a:rPr>
              <a:t>/</a:t>
            </a:r>
            <a:r>
              <a:rPr lang="de-CH" b="0" i="0" dirty="0" err="1">
                <a:solidFill>
                  <a:srgbClr val="172B4D"/>
                </a:solidFill>
                <a:effectLst/>
                <a:latin typeface="-apple-system"/>
              </a:rPr>
              <a:t>journalistenkodex</a:t>
            </a:r>
            <a:r>
              <a:rPr lang="de-CH" b="0" i="0" dirty="0">
                <a:solidFill>
                  <a:srgbClr val="172B4D"/>
                </a:solidFill>
                <a:effectLst/>
                <a:latin typeface="-apple-system"/>
              </a:rPr>
              <a:t>/</a:t>
            </a:r>
            <a:r>
              <a:rPr lang="de-CH" b="0" i="0" dirty="0" err="1">
                <a:solidFill>
                  <a:srgbClr val="172B4D"/>
                </a:solidFill>
                <a:effectLst/>
                <a:latin typeface="-apple-system"/>
              </a:rPr>
              <a:t>richtlinien</a:t>
            </a:r>
            <a:r>
              <a:rPr lang="de-CH" b="0" i="0" dirty="0">
                <a:solidFill>
                  <a:srgbClr val="172B4D"/>
                </a:solidFill>
                <a:effectLst/>
                <a:latin typeface="-apple-system"/>
              </a:rPr>
              <a:t>/) "</a:t>
            </a:r>
            <a:r>
              <a:rPr lang="de-CH" b="0" i="0" dirty="0" err="1">
                <a:solidFill>
                  <a:srgbClr val="172B4D"/>
                </a:solidFill>
                <a:effectLst/>
                <a:latin typeface="-apple-system"/>
              </a:rPr>
              <a:t>smartCard</a:t>
            </a:r>
            <a:r>
              <a:rPr lang="de-CH" b="0" i="0" dirty="0">
                <a:solidFill>
                  <a:srgbClr val="172B4D"/>
                </a:solidFill>
                <a:effectLst/>
                <a:latin typeface="-apple-system"/>
              </a:rPr>
              <a:t>-inline")  müsste ein solcher Beitrag auch als Kommentar gekennzeichnet werden.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51</a:t>
            </a:fld>
            <a:endParaRPr lang="de-DE"/>
          </a:p>
        </p:txBody>
      </p:sp>
    </p:spTree>
    <p:extLst>
      <p:ext uri="{BB962C8B-B14F-4D97-AF65-F5344CB8AC3E}">
        <p14:creationId xmlns:p14="http://schemas.microsoft.com/office/powerpoint/2010/main" val="901088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sollst du die Bereiche des Bilds auswählen, die dir bei der Entscheidung der ersten Frage geholfen haben.</a:t>
            </a:r>
          </a:p>
          <a:p>
            <a:pPr algn="l"/>
            <a:r>
              <a:rPr lang="de-CH" b="0" i="0" u="none" strike="noStrike" dirty="0">
                <a:solidFill>
                  <a:srgbClr val="000000"/>
                </a:solidFill>
                <a:effectLst/>
                <a:latin typeface="font"/>
              </a:rPr>
              <a:t>Dazu kannst du einen Bereich über die passenden Felder auswählen.</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7</a:t>
            </a:fld>
            <a:endParaRPr lang="de-DE"/>
          </a:p>
        </p:txBody>
      </p:sp>
    </p:spTree>
    <p:extLst>
      <p:ext uri="{BB962C8B-B14F-4D97-AF65-F5344CB8AC3E}">
        <p14:creationId xmlns:p14="http://schemas.microsoft.com/office/powerpoint/2010/main" val="15351196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r>
              <a:rPr lang="de-CH" i="0" dirty="0"/>
              <a:t>Bei dieser Frage bekommst du verschiedene Beiträge gezeigt. Entscheide für jeden Beitrag, ob der Inhalt meinungsorientiert oder faktenorientiert ist.</a:t>
            </a:r>
            <a:br>
              <a:rPr lang="de-CH" i="0" dirty="0"/>
            </a:br>
            <a:r>
              <a:rPr lang="de-CH" i="0" dirty="0"/>
              <a:t>Wähle dann eine passende Antwort aus.</a:t>
            </a:r>
            <a:br>
              <a:rPr lang="de-CH" i="0" dirty="0"/>
            </a:br>
            <a:r>
              <a:rPr lang="de-CH" i="1" dirty="0"/>
              <a:t>Wichtige Anmerkung: Die Beiträge von der Allgemeine Zeitung und </a:t>
            </a:r>
            <a:r>
              <a:rPr lang="de-CH" i="1" dirty="0" err="1"/>
              <a:t>blue</a:t>
            </a:r>
            <a:r>
              <a:rPr lang="de-CH" i="1" dirty="0"/>
              <a:t> </a:t>
            </a:r>
            <a:r>
              <a:rPr lang="de-CH" i="1" dirty="0" err="1"/>
              <a:t>news</a:t>
            </a:r>
            <a:r>
              <a:rPr lang="de-CH" i="1" dirty="0"/>
              <a:t> sind erfundene Fallbeispiele.</a:t>
            </a:r>
            <a:endParaRPr lang="de-CH" dirty="0"/>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52</a:t>
            </a:fld>
            <a:endParaRPr lang="de-DE"/>
          </a:p>
        </p:txBody>
      </p:sp>
    </p:spTree>
    <p:extLst>
      <p:ext uri="{BB962C8B-B14F-4D97-AF65-F5344CB8AC3E}">
        <p14:creationId xmlns:p14="http://schemas.microsoft.com/office/powerpoint/2010/main" val="28418584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Dieser Beitrag stammt von der Nachrichtenredaktion einer bekannten online Newsseite. Er ist ausgewogen formuliert und gibt keine persönliche Meinung des Verfassers wieder. Hier geht es um Tatsachen.</a:t>
            </a:r>
          </a:p>
          <a:p>
            <a:pPr algn="l" fontAlgn="t"/>
            <a:r>
              <a:rPr lang="de-CH" b="0" i="1" u="none" strike="noStrike" dirty="0">
                <a:solidFill>
                  <a:srgbClr val="000000"/>
                </a:solidFill>
                <a:effectLst/>
                <a:latin typeface="font"/>
              </a:rPr>
              <a:t>Wichtige Anmerkung: Bei diesem Beitrag handelt es sich um ein erfundenes Fallbeispiel.</a:t>
            </a:r>
            <a:endParaRPr lang="de-CH" b="0" i="0" u="none" strike="noStrike" dirty="0">
              <a:solidFill>
                <a:srgbClr val="000000"/>
              </a:solidFill>
              <a:effectLst/>
              <a:latin typeface="font"/>
            </a:endParaRP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53</a:t>
            </a:fld>
            <a:endParaRPr lang="de-DE"/>
          </a:p>
        </p:txBody>
      </p:sp>
    </p:spTree>
    <p:extLst>
      <p:ext uri="{BB962C8B-B14F-4D97-AF65-F5344CB8AC3E}">
        <p14:creationId xmlns:p14="http://schemas.microsoft.com/office/powerpoint/2010/main" val="6915352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r>
              <a:rPr lang="de-CH" i="0" dirty="0"/>
              <a:t>Bei dieser Frage bekommst du verschiedene Beiträge gezeigt. Entscheide für jeden Beitrag, ob der Inhalt meinungsorientiert oder faktenorientiert ist.</a:t>
            </a:r>
            <a:br>
              <a:rPr lang="de-CH" i="0" dirty="0"/>
            </a:br>
            <a:r>
              <a:rPr lang="de-CH" i="0" dirty="0"/>
              <a:t>Wähle dann eine passende Antwort aus.</a:t>
            </a:r>
            <a:br>
              <a:rPr lang="de-CH" i="0" dirty="0"/>
            </a:br>
            <a:r>
              <a:rPr lang="de-CH" i="1" dirty="0"/>
              <a:t>Wichtige Anmerkung: Die Beiträge von der Allgemeine Zeitung und </a:t>
            </a:r>
            <a:r>
              <a:rPr lang="de-CH" i="1" dirty="0" err="1"/>
              <a:t>blue</a:t>
            </a:r>
            <a:r>
              <a:rPr lang="de-CH" i="1" dirty="0"/>
              <a:t> </a:t>
            </a:r>
            <a:r>
              <a:rPr lang="de-CH" i="1" dirty="0" err="1"/>
              <a:t>news</a:t>
            </a:r>
            <a:r>
              <a:rPr lang="de-CH" i="1" dirty="0"/>
              <a:t> sind erfundene Fallbeispiele.</a:t>
            </a:r>
            <a:endParaRPr lang="de-CH" dirty="0"/>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54</a:t>
            </a:fld>
            <a:endParaRPr lang="de-DE"/>
          </a:p>
        </p:txBody>
      </p:sp>
    </p:spTree>
    <p:extLst>
      <p:ext uri="{BB962C8B-B14F-4D97-AF65-F5344CB8AC3E}">
        <p14:creationId xmlns:p14="http://schemas.microsoft.com/office/powerpoint/2010/main" val="15351498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Bei dieser Nachricht geht es um reine Information, nicht um die Meinung einer einzelnen Person. Hier geht es also um Tatsachen.</a:t>
            </a:r>
          </a:p>
          <a:p>
            <a:pPr algn="l" fontAlgn="t"/>
            <a:r>
              <a:rPr lang="de-CH" b="0" i="1" u="none" strike="noStrike" dirty="0">
                <a:solidFill>
                  <a:srgbClr val="000000"/>
                </a:solidFill>
                <a:effectLst/>
                <a:latin typeface="font"/>
              </a:rPr>
              <a:t>Wichtige Anmerkung: Bei diesem Beitrag handelt es sich um ein erfundenes Fallbeispiel.</a:t>
            </a:r>
            <a:endParaRPr lang="de-CH" b="0" i="0" u="none" strike="noStrike" dirty="0">
              <a:solidFill>
                <a:srgbClr val="000000"/>
              </a:solidFill>
              <a:effectLst/>
              <a:latin typeface="font"/>
            </a:endParaRP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55</a:t>
            </a:fld>
            <a:endParaRPr lang="de-DE"/>
          </a:p>
        </p:txBody>
      </p:sp>
    </p:spTree>
    <p:extLst>
      <p:ext uri="{BB962C8B-B14F-4D97-AF65-F5344CB8AC3E}">
        <p14:creationId xmlns:p14="http://schemas.microsoft.com/office/powerpoint/2010/main" val="36334035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u="sng" dirty="0"/>
              <a:t>Max. Punkte möglich</a:t>
            </a:r>
            <a:r>
              <a:rPr lang="de-DE" dirty="0"/>
              <a:t>: 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56</a:t>
            </a:fld>
            <a:endParaRPr lang="de-DE"/>
          </a:p>
        </p:txBody>
      </p:sp>
    </p:spTree>
    <p:extLst>
      <p:ext uri="{BB962C8B-B14F-4D97-AF65-F5344CB8AC3E}">
        <p14:creationId xmlns:p14="http://schemas.microsoft.com/office/powerpoint/2010/main" val="36500732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sollst du entscheiden, ob der Beitrag auf dem Bild eher unabhängig ist oder nicht. Unabhängig ist journalistisches Schaffen dann, wenn die Redaktionen keine Ideologie, keine Partei, keinen Verband, keine Institution, Person oder sonstige Interessengruppen bevorzugen oder schonen. Schau dir den Beitrag genau an. Entscheide dann, ob du die Information in dem Beitrag als eher unabhängig oder als eher nicht unabhängig einschätzt.</a:t>
            </a:r>
          </a:p>
          <a:p>
            <a:pPr algn="l"/>
            <a:r>
              <a:rPr lang="de-CH" b="0" i="1" u="none" strike="noStrike" dirty="0">
                <a:solidFill>
                  <a:srgbClr val="000000"/>
                </a:solidFill>
                <a:effectLst/>
                <a:latin typeface="font"/>
              </a:rPr>
              <a:t>Wichtige Anmerkung: Bei diesem Beitrag handelt es sich um ein erfundenes Fallbeispiel.</a:t>
            </a:r>
            <a:endParaRPr lang="de-CH" b="0" i="0" u="none" strike="noStrike" dirty="0">
              <a:solidFill>
                <a:srgbClr val="000000"/>
              </a:solidFill>
              <a:effectLst/>
              <a:latin typeface="font"/>
            </a:endParaRPr>
          </a:p>
        </p:txBody>
      </p:sp>
      <p:sp>
        <p:nvSpPr>
          <p:cNvPr id="4" name="Foliennummernplatzhalter 3"/>
          <p:cNvSpPr>
            <a:spLocks noGrp="1"/>
          </p:cNvSpPr>
          <p:nvPr>
            <p:ph type="sldNum" sz="quarter" idx="5"/>
          </p:nvPr>
        </p:nvSpPr>
        <p:spPr/>
        <p:txBody>
          <a:bodyPr/>
          <a:lstStyle/>
          <a:p>
            <a:fld id="{592F2512-2C16-DA41-B43F-1B6DC9725875}" type="slidenum">
              <a:rPr lang="de-DE" smtClean="0"/>
              <a:t>57</a:t>
            </a:fld>
            <a:endParaRPr lang="de-DE"/>
          </a:p>
        </p:txBody>
      </p:sp>
    </p:spTree>
    <p:extLst>
      <p:ext uri="{BB962C8B-B14F-4D97-AF65-F5344CB8AC3E}">
        <p14:creationId xmlns:p14="http://schemas.microsoft.com/office/powerpoint/2010/main" val="302424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Dieser Beitrag stammt zwar von einer einzelnen Person. Er ist aber als “gesponsert” markiert. Das bedeutet, dass hier jemand Geld für die Verbreitung des Beitrags bezahlt hat. Es handelt sich also um Werbung.</a:t>
            </a:r>
          </a:p>
          <a:p>
            <a:pPr algn="l" fontAlgn="t"/>
            <a:r>
              <a:rPr lang="de-CH" b="0" i="1" u="none" strike="noStrike" dirty="0">
                <a:solidFill>
                  <a:srgbClr val="000000"/>
                </a:solidFill>
                <a:effectLst/>
                <a:latin typeface="font"/>
              </a:rPr>
              <a:t>Wichtige Anmerkung: Bei diesem Beitrag handelt es sich um ein erfundenes Fallbeispiel.</a:t>
            </a:r>
            <a:endParaRPr lang="de-CH" b="0" i="0" u="none" strike="noStrike" dirty="0">
              <a:solidFill>
                <a:srgbClr val="000000"/>
              </a:solidFill>
              <a:effectLst/>
              <a:latin typeface="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58</a:t>
            </a:fld>
            <a:endParaRPr lang="de-DE"/>
          </a:p>
        </p:txBody>
      </p:sp>
    </p:spTree>
    <p:extLst>
      <p:ext uri="{BB962C8B-B14F-4D97-AF65-F5344CB8AC3E}">
        <p14:creationId xmlns:p14="http://schemas.microsoft.com/office/powerpoint/2010/main" val="41748320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Hier siehst du ein Bild vom Profil des Verfassers des vorherigen Beitrags. Schau dir das Profil genau an. Entscheide dann, ob du den Verfasser des Beitrags eher als unabhängige Quelle oder als eher nicht unabhängige Quelle einschätzt.</a:t>
            </a:r>
          </a:p>
          <a:p>
            <a:pPr algn="l"/>
            <a:r>
              <a:rPr lang="de-CH" b="0" i="1" u="none" strike="noStrike" dirty="0">
                <a:solidFill>
                  <a:srgbClr val="000000"/>
                </a:solidFill>
                <a:effectLst/>
                <a:latin typeface="font"/>
              </a:rPr>
              <a:t>Wichtige Anmerkung: Bei diesem Beitrag handelt es sich um ein erfundenes Fallbeispiel.</a:t>
            </a:r>
            <a:endParaRPr lang="de-CH" b="0" i="0" u="none" strike="noStrike" dirty="0">
              <a:solidFill>
                <a:srgbClr val="000000"/>
              </a:solidFill>
              <a:effectLst/>
              <a:latin typeface="font"/>
            </a:endParaRPr>
          </a:p>
        </p:txBody>
      </p:sp>
      <p:sp>
        <p:nvSpPr>
          <p:cNvPr id="4" name="Foliennummernplatzhalter 3"/>
          <p:cNvSpPr>
            <a:spLocks noGrp="1"/>
          </p:cNvSpPr>
          <p:nvPr>
            <p:ph type="sldNum" sz="quarter" idx="5"/>
          </p:nvPr>
        </p:nvSpPr>
        <p:spPr/>
        <p:txBody>
          <a:bodyPr/>
          <a:lstStyle/>
          <a:p>
            <a:fld id="{592F2512-2C16-DA41-B43F-1B6DC9725875}" type="slidenum">
              <a:rPr lang="de-DE" smtClean="0"/>
              <a:t>59</a:t>
            </a:fld>
            <a:endParaRPr lang="de-DE"/>
          </a:p>
        </p:txBody>
      </p:sp>
    </p:spTree>
    <p:extLst>
      <p:ext uri="{BB962C8B-B14F-4D97-AF65-F5344CB8AC3E}">
        <p14:creationId xmlns:p14="http://schemas.microsoft.com/office/powerpoint/2010/main" val="4106190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Bei diesem Verfasser handelt es sich eher nicht um eine unabhängige Quelle. Denn der Verfasser ist Geschäftsführer bei einem Portal für Flugreisen. Dieses Portal sponsert auch den Beitrag, der indirekt Werbung für Flugreisen macht.</a:t>
            </a:r>
          </a:p>
          <a:p>
            <a:pPr algn="l" fontAlgn="t"/>
            <a:r>
              <a:rPr lang="de-CH" b="0" i="1" u="none" strike="noStrike" dirty="0">
                <a:solidFill>
                  <a:srgbClr val="000000"/>
                </a:solidFill>
                <a:effectLst/>
                <a:latin typeface="font"/>
              </a:rPr>
              <a:t>Wichtige Anmerkung: Bei diesem Beitrag handelt es sich um ein erfundenes Fallbeispiel.</a:t>
            </a:r>
            <a:endParaRPr lang="de-CH" b="0" i="0" u="none" strike="noStrike" dirty="0">
              <a:solidFill>
                <a:srgbClr val="000000"/>
              </a:solidFill>
              <a:effectLst/>
              <a:latin typeface="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60</a:t>
            </a:fld>
            <a:endParaRPr lang="de-DE"/>
          </a:p>
        </p:txBody>
      </p:sp>
    </p:spTree>
    <p:extLst>
      <p:ext uri="{BB962C8B-B14F-4D97-AF65-F5344CB8AC3E}">
        <p14:creationId xmlns:p14="http://schemas.microsoft.com/office/powerpoint/2010/main" val="9839071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Du findest den Verfasser nicht unabhängig. Jetzt siehst du mögliche Gründe dafür. Bitte wähle aus, welche Gründe für dich bei der Einschätzung wichtig sind.</a:t>
            </a:r>
          </a:p>
        </p:txBody>
      </p:sp>
      <p:sp>
        <p:nvSpPr>
          <p:cNvPr id="4" name="Foliennummernplatzhalter 3"/>
          <p:cNvSpPr>
            <a:spLocks noGrp="1"/>
          </p:cNvSpPr>
          <p:nvPr>
            <p:ph type="sldNum" sz="quarter" idx="5"/>
          </p:nvPr>
        </p:nvSpPr>
        <p:spPr/>
        <p:txBody>
          <a:bodyPr/>
          <a:lstStyle/>
          <a:p>
            <a:fld id="{592F2512-2C16-DA41-B43F-1B6DC9725875}" type="slidenum">
              <a:rPr lang="de-DE" smtClean="0"/>
              <a:t>61</a:t>
            </a:fld>
            <a:endParaRPr lang="de-DE"/>
          </a:p>
        </p:txBody>
      </p:sp>
    </p:spTree>
    <p:extLst>
      <p:ext uri="{BB962C8B-B14F-4D97-AF65-F5344CB8AC3E}">
        <p14:creationId xmlns:p14="http://schemas.microsoft.com/office/powerpoint/2010/main" val="214921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Dieser Beitrag ist mit dem Hinweis “Paid Post” gekennzeichnet. Ein “Paid Post” ist ein Beitrag, für dessen Veröffentlichung jemand (z.B. ein Unternehmen) Geld bezahlt. Genau genommen handelt es sich um “Native Advertising”. Also eine Form von Werbung im Internet und in den Printmedien, die so gestaltet ist, dass sie nur schwer von redaktionellen Inhalten zu unterscheiden ist. Mehr dazu findest du in der </a:t>
            </a:r>
            <a:r>
              <a:rPr lang="de-CH" b="0" i="0" u="sng" strike="noStrike" dirty="0">
                <a:solidFill>
                  <a:srgbClr val="000000"/>
                </a:solidFill>
                <a:effectLst/>
                <a:latin typeface="font"/>
                <a:hlinkClick r:id="rId3"/>
              </a:rPr>
              <a:t>Richtlinie 10.1 des Journalistenkodex des Schweizer Presserats</a:t>
            </a:r>
            <a:r>
              <a:rPr lang="de-CH" b="0" i="0" u="none" strike="noStrike" dirty="0">
                <a:solidFill>
                  <a:srgbClr val="000000"/>
                </a:solidFill>
                <a:effectLst/>
                <a:latin typeface="font"/>
              </a:rPr>
              <a:t> (https://</a:t>
            </a:r>
            <a:r>
              <a:rPr lang="de-CH" b="0" i="0" u="none" strike="noStrike" dirty="0" err="1">
                <a:solidFill>
                  <a:srgbClr val="000000"/>
                </a:solidFill>
                <a:effectLst/>
                <a:latin typeface="font"/>
              </a:rPr>
              <a:t>presserat.ch</a:t>
            </a:r>
            <a:r>
              <a:rPr lang="de-CH" b="0" i="0" u="none" strike="noStrike" dirty="0">
                <a:solidFill>
                  <a:srgbClr val="000000"/>
                </a:solidFill>
                <a:effectLst/>
                <a:latin typeface="font"/>
              </a:rPr>
              <a:t>/</a:t>
            </a:r>
            <a:r>
              <a:rPr lang="de-CH" b="0" i="0" u="none" strike="noStrike" dirty="0" err="1">
                <a:solidFill>
                  <a:srgbClr val="000000"/>
                </a:solidFill>
                <a:effectLst/>
                <a:latin typeface="font"/>
              </a:rPr>
              <a:t>journalistenkodex</a:t>
            </a:r>
            <a:r>
              <a:rPr lang="de-CH" b="0" i="0" u="none" strike="noStrike" dirty="0">
                <a:solidFill>
                  <a:srgbClr val="000000"/>
                </a:solidFill>
                <a:effectLst/>
                <a:latin typeface="font"/>
              </a:rPr>
              <a:t>/</a:t>
            </a:r>
            <a:r>
              <a:rPr lang="de-CH" b="0" i="0" u="none" strike="noStrike" dirty="0" err="1">
                <a:solidFill>
                  <a:srgbClr val="000000"/>
                </a:solidFill>
                <a:effectLst/>
                <a:latin typeface="font"/>
              </a:rPr>
              <a:t>richtlinien</a:t>
            </a:r>
            <a:r>
              <a:rPr lang="de-CH" b="0" i="0" u="none" strike="noStrike" dirty="0">
                <a:solidFill>
                  <a:srgbClr val="000000"/>
                </a:solidFill>
                <a:effectLst/>
                <a:latin typeface="font"/>
              </a:rPr>
              <a:t>/). Vorsicht: Es existieren unterschiedliche Bezeichnungen, um auf “Native Advertising” hinzuweisen, neben “Paid Post” oft auch “</a:t>
            </a:r>
            <a:r>
              <a:rPr lang="de-CH" b="0" i="0" u="none" strike="noStrike" dirty="0" err="1">
                <a:solidFill>
                  <a:srgbClr val="000000"/>
                </a:solidFill>
                <a:effectLst/>
                <a:latin typeface="font"/>
              </a:rPr>
              <a:t>Sponsored</a:t>
            </a:r>
            <a:r>
              <a:rPr lang="de-CH" b="0" i="0" u="none" strike="noStrike" dirty="0">
                <a:solidFill>
                  <a:srgbClr val="000000"/>
                </a:solidFill>
                <a:effectLst/>
                <a:latin typeface="font"/>
              </a:rPr>
              <a:t> Content”, “Präsentiert von…” oder “</a:t>
            </a:r>
            <a:r>
              <a:rPr lang="de-CH" b="0" i="0" u="none" strike="noStrike" dirty="0" err="1">
                <a:solidFill>
                  <a:srgbClr val="000000"/>
                </a:solidFill>
                <a:effectLst/>
                <a:latin typeface="font"/>
              </a:rPr>
              <a:t>Publireportage</a:t>
            </a:r>
            <a:r>
              <a:rPr lang="de-CH" b="0" i="0" u="none" strike="noStrike" dirty="0">
                <a:solidFill>
                  <a:srgbClr val="000000"/>
                </a:solidFill>
                <a:effectLst/>
                <a:latin typeface="fon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8</a:t>
            </a:fld>
            <a:endParaRPr lang="de-DE"/>
          </a:p>
        </p:txBody>
      </p:sp>
    </p:spTree>
    <p:extLst>
      <p:ext uri="{BB962C8B-B14F-4D97-AF65-F5344CB8AC3E}">
        <p14:creationId xmlns:p14="http://schemas.microsoft.com/office/powerpoint/2010/main" val="31544616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Die richtige Antwort ist: Weil er sein Geld mit Luftfahrtthemen verdient. Als Geschäftsführer einer Webseite für Flugreisen und Luftfahrtthemen ist der Verfasser keine unabhängige Quelle. Alle anderen Antwortmöglichkeiten sind keine wichtigen Gründe für die Einschätzung der Unabhängigkeit.</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62</a:t>
            </a:fld>
            <a:endParaRPr lang="de-DE"/>
          </a:p>
        </p:txBody>
      </p:sp>
    </p:spTree>
    <p:extLst>
      <p:ext uri="{BB962C8B-B14F-4D97-AF65-F5344CB8AC3E}">
        <p14:creationId xmlns:p14="http://schemas.microsoft.com/office/powerpoint/2010/main" val="13173350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diesem Bild sollst du entscheiden, ob der Beitrag eine eher unabhängige oder eher keine unabhängige Quelle ist. Schau dir das Bild genau an. Triff dann eine Entscheidung und wähle den passenden Punkt aus.</a:t>
            </a:r>
          </a:p>
        </p:txBody>
      </p:sp>
      <p:sp>
        <p:nvSpPr>
          <p:cNvPr id="4" name="Foliennummernplatzhalter 3"/>
          <p:cNvSpPr>
            <a:spLocks noGrp="1"/>
          </p:cNvSpPr>
          <p:nvPr>
            <p:ph type="sldNum" sz="quarter" idx="5"/>
          </p:nvPr>
        </p:nvSpPr>
        <p:spPr/>
        <p:txBody>
          <a:bodyPr/>
          <a:lstStyle/>
          <a:p>
            <a:fld id="{592F2512-2C16-DA41-B43F-1B6DC9725875}" type="slidenum">
              <a:rPr lang="de-DE" smtClean="0"/>
              <a:t>63</a:t>
            </a:fld>
            <a:endParaRPr lang="de-DE"/>
          </a:p>
        </p:txBody>
      </p:sp>
    </p:spTree>
    <p:extLst>
      <p:ext uri="{BB962C8B-B14F-4D97-AF65-F5344CB8AC3E}">
        <p14:creationId xmlns:p14="http://schemas.microsoft.com/office/powerpoint/2010/main" val="16652749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Dieser Beitrag ist unabhängig. Es handelt sich hier nicht um Werbung oder eine persönliche Meinung, sondern um einen Beitrag einer etablierten Nachrichtenredaktion. Diese Redaktion informiert über ein politisches Ereignis.</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64</a:t>
            </a:fld>
            <a:endParaRPr lang="de-DE"/>
          </a:p>
        </p:txBody>
      </p:sp>
    </p:spTree>
    <p:extLst>
      <p:ext uri="{BB962C8B-B14F-4D97-AF65-F5344CB8AC3E}">
        <p14:creationId xmlns:p14="http://schemas.microsoft.com/office/powerpoint/2010/main" val="14512649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In diesem Bereich geht es um deine Fähigkeit herauszufinden, ob ein Bild aus dem Internet vertrauenswürdig ist und woran du dich dabei orientieren kannst.</a:t>
            </a:r>
          </a:p>
        </p:txBody>
      </p:sp>
      <p:sp>
        <p:nvSpPr>
          <p:cNvPr id="4" name="Foliennummernplatzhalter 3"/>
          <p:cNvSpPr>
            <a:spLocks noGrp="1"/>
          </p:cNvSpPr>
          <p:nvPr>
            <p:ph type="sldNum" sz="quarter" idx="5"/>
          </p:nvPr>
        </p:nvSpPr>
        <p:spPr/>
        <p:txBody>
          <a:bodyPr/>
          <a:lstStyle/>
          <a:p>
            <a:fld id="{592F2512-2C16-DA41-B43F-1B6DC9725875}" type="slidenum">
              <a:rPr lang="de-DE" smtClean="0"/>
              <a:t>65</a:t>
            </a:fld>
            <a:endParaRPr lang="de-DE"/>
          </a:p>
        </p:txBody>
      </p:sp>
    </p:spTree>
    <p:extLst>
      <p:ext uri="{BB962C8B-B14F-4D97-AF65-F5344CB8AC3E}">
        <p14:creationId xmlns:p14="http://schemas.microsoft.com/office/powerpoint/2010/main" val="25235860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0"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Dieses Bild wurde zum World Press </a:t>
            </a:r>
            <a:r>
              <a:rPr lang="de-CH" b="0" i="0" u="none" strike="noStrike" dirty="0" err="1">
                <a:solidFill>
                  <a:srgbClr val="000000"/>
                </a:solidFill>
                <a:effectLst/>
                <a:latin typeface="font"/>
              </a:rPr>
              <a:t>Photo</a:t>
            </a:r>
            <a:r>
              <a:rPr lang="de-CH" b="0" i="0" u="none" strike="noStrike" dirty="0">
                <a:solidFill>
                  <a:srgbClr val="000000"/>
                </a:solidFill>
                <a:effectLst/>
                <a:latin typeface="font"/>
              </a:rPr>
              <a:t> des Jahres 2023 gekürt. Iryna </a:t>
            </a:r>
            <a:r>
              <a:rPr lang="de-CH" b="0" i="0" u="none" strike="noStrike" dirty="0" err="1">
                <a:solidFill>
                  <a:srgbClr val="000000"/>
                </a:solidFill>
                <a:effectLst/>
                <a:latin typeface="font"/>
              </a:rPr>
              <a:t>Kalinina</a:t>
            </a:r>
            <a:r>
              <a:rPr lang="de-CH" b="0" i="0" u="none" strike="noStrike" dirty="0">
                <a:solidFill>
                  <a:srgbClr val="000000"/>
                </a:solidFill>
                <a:effectLst/>
                <a:latin typeface="font"/>
              </a:rPr>
              <a:t> (32), eine verletzte schwangere Frau, wird aus einer Entbindungsklinik getragen, die durch einen russischen Luftangriff beschädigt wurde. Ihr Baby kam tot zur Welt, und eine halbe Stunde später starb auch Iryna.</a:t>
            </a:r>
            <a:br>
              <a:rPr lang="de-CH" b="0" i="0" u="none" strike="noStrike" dirty="0">
                <a:solidFill>
                  <a:srgbClr val="000000"/>
                </a:solidFill>
                <a:effectLst/>
                <a:latin typeface="font"/>
              </a:rPr>
            </a:br>
            <a:r>
              <a:rPr lang="de-CH" b="0" i="0" u="none" strike="noStrike" dirty="0">
                <a:solidFill>
                  <a:srgbClr val="000000"/>
                </a:solidFill>
                <a:effectLst/>
                <a:latin typeface="font"/>
              </a:rPr>
              <a:t>Fotos, die für den World Press </a:t>
            </a:r>
            <a:r>
              <a:rPr lang="de-CH" b="0" i="0" u="none" strike="noStrike" dirty="0" err="1">
                <a:solidFill>
                  <a:srgbClr val="000000"/>
                </a:solidFill>
                <a:effectLst/>
                <a:latin typeface="font"/>
              </a:rPr>
              <a:t>Photo</a:t>
            </a:r>
            <a:r>
              <a:rPr lang="de-CH" b="0" i="0" u="none" strike="noStrike" dirty="0">
                <a:solidFill>
                  <a:srgbClr val="000000"/>
                </a:solidFill>
                <a:effectLst/>
                <a:latin typeface="font"/>
              </a:rPr>
              <a:t> Award in Frage kommen, durchlaufen einen mehrstufigen Verifikationsprozess und müssen strenge Richtlinien erfüllen, die für dokumentarische Fotos gelten. Diese Regeln sind </a:t>
            </a:r>
            <a:r>
              <a:rPr lang="de-CH" b="0" i="0" u="sng" strike="noStrike" dirty="0">
                <a:solidFill>
                  <a:srgbClr val="000000"/>
                </a:solidFill>
                <a:effectLst/>
                <a:latin typeface="font"/>
                <a:hlinkClick r:id="rId3"/>
              </a:rPr>
              <a:t>auf der Webseite der World Press Photo Stiftung auf Englisch publiziert</a:t>
            </a:r>
            <a:r>
              <a:rPr lang="de-CH" b="0" i="0" u="none" strike="noStrike" dirty="0">
                <a:solidFill>
                  <a:srgbClr val="000000"/>
                </a:solidFill>
                <a:effectLst/>
                <a:latin typeface="font"/>
              </a:rPr>
              <a:t> (https://</a:t>
            </a:r>
            <a:r>
              <a:rPr lang="de-CH" b="0" i="0" u="none" strike="noStrike" dirty="0" err="1">
                <a:solidFill>
                  <a:srgbClr val="000000"/>
                </a:solidFill>
                <a:effectLst/>
                <a:latin typeface="font"/>
              </a:rPr>
              <a:t>www.worldpressphoto.org</a:t>
            </a:r>
            <a:r>
              <a:rPr lang="de-CH" b="0" i="0" u="none" strike="noStrike" dirty="0">
                <a:solidFill>
                  <a:srgbClr val="000000"/>
                </a:solidFill>
                <a:effectLst/>
                <a:latin typeface="font"/>
              </a:rPr>
              <a:t>/</a:t>
            </a:r>
            <a:r>
              <a:rPr lang="de-CH" b="0" i="0" u="none" strike="noStrike" dirty="0" err="1">
                <a:solidFill>
                  <a:srgbClr val="000000"/>
                </a:solidFill>
                <a:effectLst/>
                <a:latin typeface="font"/>
              </a:rPr>
              <a:t>contest</a:t>
            </a:r>
            <a:r>
              <a:rPr lang="de-CH" b="0" i="0" u="none" strike="noStrike" dirty="0">
                <a:solidFill>
                  <a:srgbClr val="000000"/>
                </a:solidFill>
                <a:effectLst/>
                <a:latin typeface="font"/>
              </a:rPr>
              <a:t>/2024/</a:t>
            </a:r>
            <a:r>
              <a:rPr lang="de-CH" b="0" i="0" u="none" strike="noStrike" dirty="0" err="1">
                <a:solidFill>
                  <a:srgbClr val="000000"/>
                </a:solidFill>
                <a:effectLst/>
                <a:latin typeface="font"/>
              </a:rPr>
              <a:t>verification-process</a:t>
            </a:r>
            <a:r>
              <a:rPr lang="de-CH" b="0" i="0" u="none" strike="noStrike" dirty="0">
                <a:solidFill>
                  <a:srgbClr val="000000"/>
                </a:solidFill>
                <a:effectLst/>
                <a:latin typeface="font"/>
              </a:rPr>
              <a:t>/</a:t>
            </a:r>
            <a:r>
              <a:rPr lang="de-CH" b="0" i="0" u="none" strike="noStrike" dirty="0" err="1">
                <a:solidFill>
                  <a:srgbClr val="000000"/>
                </a:solidFill>
                <a:effectLst/>
                <a:latin typeface="font"/>
              </a:rPr>
              <a:t>what</a:t>
            </a:r>
            <a:r>
              <a:rPr lang="de-CH" b="0" i="0" u="none" strike="noStrike" dirty="0">
                <a:solidFill>
                  <a:srgbClr val="000000"/>
                </a:solidFill>
                <a:effectLst/>
                <a:latin typeface="font"/>
              </a:rPr>
              <a:t>-counts-</a:t>
            </a:r>
            <a:r>
              <a:rPr lang="de-CH" b="0" i="0" u="none" strike="noStrike" dirty="0" err="1">
                <a:solidFill>
                  <a:srgbClr val="000000"/>
                </a:solidFill>
                <a:effectLst/>
                <a:latin typeface="font"/>
              </a:rPr>
              <a:t>as</a:t>
            </a:r>
            <a:r>
              <a:rPr lang="de-CH" b="0" i="0" u="none" strike="noStrike" dirty="0">
                <a:solidFill>
                  <a:srgbClr val="000000"/>
                </a:solidFill>
                <a:effectLst/>
                <a:latin typeface="font"/>
              </a:rPr>
              <a:t>-manipulation).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p:txBody>
      </p:sp>
      <p:sp>
        <p:nvSpPr>
          <p:cNvPr id="4" name="Foliennummernplatzhalter 3"/>
          <p:cNvSpPr>
            <a:spLocks noGrp="1"/>
          </p:cNvSpPr>
          <p:nvPr>
            <p:ph type="sldNum" sz="quarter" idx="5"/>
          </p:nvPr>
        </p:nvSpPr>
        <p:spPr/>
        <p:txBody>
          <a:bodyPr/>
          <a:lstStyle/>
          <a:p>
            <a:fld id="{592F2512-2C16-DA41-B43F-1B6DC9725875}" type="slidenum">
              <a:rPr lang="de-DE" smtClean="0"/>
              <a:t>66</a:t>
            </a:fld>
            <a:endParaRPr lang="de-DE"/>
          </a:p>
        </p:txBody>
      </p:sp>
    </p:spTree>
    <p:extLst>
      <p:ext uri="{BB962C8B-B14F-4D97-AF65-F5344CB8AC3E}">
        <p14:creationId xmlns:p14="http://schemas.microsoft.com/office/powerpoint/2010/main" val="39286135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In diesem Bereich geht es um deine Fähigkeit herauszufinden, ob ein Bild aus dem Internet vertrauenswürdig ist und woran du dich dabei orientieren kannst.</a:t>
            </a:r>
          </a:p>
        </p:txBody>
      </p:sp>
      <p:sp>
        <p:nvSpPr>
          <p:cNvPr id="4" name="Foliennummernplatzhalter 3"/>
          <p:cNvSpPr>
            <a:spLocks noGrp="1"/>
          </p:cNvSpPr>
          <p:nvPr>
            <p:ph type="sldNum" sz="quarter" idx="5"/>
          </p:nvPr>
        </p:nvSpPr>
        <p:spPr/>
        <p:txBody>
          <a:bodyPr/>
          <a:lstStyle/>
          <a:p>
            <a:fld id="{592F2512-2C16-DA41-B43F-1B6DC9725875}" type="slidenum">
              <a:rPr lang="de-DE" smtClean="0"/>
              <a:t>67</a:t>
            </a:fld>
            <a:endParaRPr lang="de-DE"/>
          </a:p>
        </p:txBody>
      </p:sp>
    </p:spTree>
    <p:extLst>
      <p:ext uri="{BB962C8B-B14F-4D97-AF65-F5344CB8AC3E}">
        <p14:creationId xmlns:p14="http://schemas.microsoft.com/office/powerpoint/2010/main" val="25460455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Bei diesem Foto handelt es sich um eine Bildfälschung, weil dem damaligen US-Präsidenten Obama ein Gamepad zum Steuern von Computerspielen in die Hände einkopiert wurde. Grundlage bildet ein bekanntes Foto, das ein reales Ereignis zeigt (Dokument der Zeitgeschichte). Der damalige US-Präsident Obama, Vizepräsident Joe Biden, Aussenministerin Hillary Clinton und Mitglieder des nationalen Sicherheitsteams verfolgen den Verlauf der “Operation Neptun Spear”, bei der Osama bin Laden in Pakistan getötet wurden. Da die US-Regierung entschied, keine Bilder des toten bin Laden zu veröffentlichen, wurde das Foto zum Sinnbild der Vorgänge. Das Foto wurde schnell zum Internetphänomen und im Netz zirkulierten zahlreiche Parodien.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68</a:t>
            </a:fld>
            <a:endParaRPr lang="de-DE"/>
          </a:p>
        </p:txBody>
      </p:sp>
    </p:spTree>
    <p:extLst>
      <p:ext uri="{BB962C8B-B14F-4D97-AF65-F5344CB8AC3E}">
        <p14:creationId xmlns:p14="http://schemas.microsoft.com/office/powerpoint/2010/main" val="6210873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In diesem Bereich geht es um deine Fähigkeit herauszufinden, ob ein Bild aus dem Internet vertrauenswürdig ist und woran du dich dabei orientieren kannst.</a:t>
            </a:r>
          </a:p>
        </p:txBody>
      </p:sp>
      <p:sp>
        <p:nvSpPr>
          <p:cNvPr id="4" name="Foliennummernplatzhalter 3"/>
          <p:cNvSpPr>
            <a:spLocks noGrp="1"/>
          </p:cNvSpPr>
          <p:nvPr>
            <p:ph type="sldNum" sz="quarter" idx="5"/>
          </p:nvPr>
        </p:nvSpPr>
        <p:spPr/>
        <p:txBody>
          <a:bodyPr/>
          <a:lstStyle/>
          <a:p>
            <a:fld id="{592F2512-2C16-DA41-B43F-1B6DC9725875}" type="slidenum">
              <a:rPr lang="de-DE" smtClean="0"/>
              <a:t>69</a:t>
            </a:fld>
            <a:endParaRPr lang="de-DE"/>
          </a:p>
        </p:txBody>
      </p:sp>
    </p:spTree>
    <p:extLst>
      <p:ext uri="{BB962C8B-B14F-4D97-AF65-F5344CB8AC3E}">
        <p14:creationId xmlns:p14="http://schemas.microsoft.com/office/powerpoint/2010/main" val="40844035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 Bilder des US-Präsidenten Joe Biden als Oberkommandierender in Militärkleidung bei der Planung der ukrainischen Gegenoffensive sind gefälscht und wurden mit Hilfe künstlicher Intelligenz (KI) angefertigt. Die Bildfälschung wurde über den </a:t>
            </a:r>
            <a:r>
              <a:rPr lang="de-CH" b="0" i="0" u="none" strike="noStrike" dirty="0" err="1">
                <a:solidFill>
                  <a:srgbClr val="000000"/>
                </a:solidFill>
                <a:effectLst/>
                <a:latin typeface="font"/>
              </a:rPr>
              <a:t>Messengerdienst</a:t>
            </a:r>
            <a:r>
              <a:rPr lang="de-CH" b="0" i="0" u="none" strike="noStrike" dirty="0">
                <a:solidFill>
                  <a:srgbClr val="000000"/>
                </a:solidFill>
                <a:effectLst/>
                <a:latin typeface="font"/>
              </a:rPr>
              <a:t> </a:t>
            </a:r>
            <a:r>
              <a:rPr lang="de-CH" b="0" i="0" u="none" strike="noStrike" dirty="0" err="1">
                <a:solidFill>
                  <a:srgbClr val="000000"/>
                </a:solidFill>
                <a:effectLst/>
                <a:latin typeface="font"/>
              </a:rPr>
              <a:t>Telegram</a:t>
            </a:r>
            <a:r>
              <a:rPr lang="de-CH" b="0" i="0" u="none" strike="noStrike" dirty="0">
                <a:solidFill>
                  <a:srgbClr val="000000"/>
                </a:solidFill>
                <a:effectLst/>
                <a:latin typeface="font"/>
              </a:rPr>
              <a:t> verbreitet.</a:t>
            </a:r>
          </a:p>
          <a:p>
            <a:pPr algn="l" fontAlgn="t"/>
            <a:r>
              <a:rPr lang="de-CH" b="0" i="0" u="none" strike="noStrike" dirty="0">
                <a:solidFill>
                  <a:srgbClr val="000000"/>
                </a:solidFill>
                <a:effectLst/>
                <a:latin typeface="font"/>
              </a:rPr>
              <a:t>Zwar gibt es technische Unzulänglichkeiten (vor allem bei den angeklebt wirkenden militärischen Abzeichen), die auf eine KI-basierte Fälschung hindeuten. Ausschlaggebend ist jedoch, den Kontext der Bilder korrekt und mit kritischem Blick einschätzen zu können. Je besser KI-generierte Bildfälschungen werden, umso wichtiger wird diese Fähigkeit werden.</a:t>
            </a:r>
          </a:p>
          <a:p>
            <a:pPr algn="l" fontAlgn="t"/>
            <a:r>
              <a:rPr lang="de-CH" b="0" i="0" u="none" strike="noStrike" dirty="0">
                <a:solidFill>
                  <a:srgbClr val="000000"/>
                </a:solidFill>
                <a:effectLst/>
                <a:latin typeface="font"/>
              </a:rPr>
              <a:t>In diesem Fall könnten die folgenden Umstände auffallen: US-Präsidenten tragen praktisch nie Militäruniformen und ganz sicher keine mit (teilweise) ukrainischen Abzeichen. Der US-Präsident plant auch nicht die Details einer militärischen Operation eines fremden Landes. Dieser Kontext deutet klar auf eine Fälschung hin. Zudem wurde </a:t>
            </a:r>
            <a:r>
              <a:rPr lang="de-CH" b="0" i="0" u="none" strike="noStrike" dirty="0" err="1">
                <a:solidFill>
                  <a:srgbClr val="000000"/>
                </a:solidFill>
                <a:effectLst/>
                <a:latin typeface="font"/>
              </a:rPr>
              <a:t>Telegram</a:t>
            </a:r>
            <a:r>
              <a:rPr lang="de-CH" b="0" i="0" u="none" strike="noStrike" dirty="0">
                <a:solidFill>
                  <a:srgbClr val="000000"/>
                </a:solidFill>
                <a:effectLst/>
                <a:latin typeface="font"/>
              </a:rPr>
              <a:t> als Verbreitungskanal benutzt und eine solche ungesicherte Quelle sollte zusätzliches Misstrauen wecken. Anhand einer umgekehrten Bildersuche ist es einfach, die Fälschung zu entlarven.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70</a:t>
            </a:fld>
            <a:endParaRPr lang="de-DE"/>
          </a:p>
        </p:txBody>
      </p:sp>
    </p:spTree>
    <p:extLst>
      <p:ext uri="{BB962C8B-B14F-4D97-AF65-F5344CB8AC3E}">
        <p14:creationId xmlns:p14="http://schemas.microsoft.com/office/powerpoint/2010/main" val="40544343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In diesem Bereich geht es um deine Fähigkeit herauszufinden, ob dieses Bild einer Nachrichtenagentur vertrauenswürdig ist und woran du dich dabei orientieren kannst.</a:t>
            </a:r>
          </a:p>
          <a:p>
            <a:pPr algn="l"/>
            <a:endParaRPr lang="de-CH" b="0" i="0" u="none" strike="noStrike" dirty="0">
              <a:solidFill>
                <a:srgbClr val="000000"/>
              </a:solidFill>
              <a:effectLst/>
              <a:latin typeface="font"/>
            </a:endParaRPr>
          </a:p>
        </p:txBody>
      </p:sp>
      <p:sp>
        <p:nvSpPr>
          <p:cNvPr id="4" name="Foliennummernplatzhalter 3"/>
          <p:cNvSpPr>
            <a:spLocks noGrp="1"/>
          </p:cNvSpPr>
          <p:nvPr>
            <p:ph type="sldNum" sz="quarter" idx="5"/>
          </p:nvPr>
        </p:nvSpPr>
        <p:spPr/>
        <p:txBody>
          <a:bodyPr/>
          <a:lstStyle/>
          <a:p>
            <a:fld id="{592F2512-2C16-DA41-B43F-1B6DC9725875}" type="slidenum">
              <a:rPr lang="de-DE" smtClean="0"/>
              <a:t>71</a:t>
            </a:fld>
            <a:endParaRPr lang="de-DE"/>
          </a:p>
        </p:txBody>
      </p:sp>
    </p:spTree>
    <p:extLst>
      <p:ext uri="{BB962C8B-B14F-4D97-AF65-F5344CB8AC3E}">
        <p14:creationId xmlns:p14="http://schemas.microsoft.com/office/powerpoint/2010/main" val="3028057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musst du entscheiden, was für eine Art von Beitrag in den jeweiligen Bildern gezeigt wird. Du kannst entscheiden, ob es sich um eine Information, um eine Falschinformation, um eine Meinung oder um Werbung handelt.</a:t>
            </a:r>
          </a:p>
          <a:p>
            <a:pPr algn="l"/>
            <a:r>
              <a:rPr lang="de-CH" b="0" i="0" u="none" strike="noStrike" dirty="0">
                <a:solidFill>
                  <a:srgbClr val="000000"/>
                </a:solidFill>
                <a:effectLst/>
                <a:latin typeface="font"/>
              </a:rPr>
              <a:t>Für die Entscheidung kannst du das Bild entweder auf den Ordner ziehen, den du für richtig hältst – oder den Ordner einfach anklicken/-tippen.</a:t>
            </a:r>
          </a:p>
          <a:p>
            <a:pPr algn="l"/>
            <a:r>
              <a:rPr lang="de-CH" b="0" i="1" u="none" strike="noStrike" dirty="0">
                <a:solidFill>
                  <a:srgbClr val="000000"/>
                </a:solidFill>
                <a:effectLst/>
                <a:latin typeface="font"/>
              </a:rPr>
              <a:t>Wichtige Anmerkung: Bei diesem Beitrag handelt es sich um ein erfundenes Fallbeispiel.</a:t>
            </a:r>
            <a:endParaRPr lang="de-CH" b="0" i="0" u="none" strike="noStrike" dirty="0">
              <a:solidFill>
                <a:srgbClr val="000000"/>
              </a:solidFill>
              <a:effectLst/>
              <a:latin typeface="font"/>
            </a:endParaRP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9</a:t>
            </a:fld>
            <a:endParaRPr lang="de-DE"/>
          </a:p>
        </p:txBody>
      </p:sp>
    </p:spTree>
    <p:extLst>
      <p:ext uri="{BB962C8B-B14F-4D97-AF65-F5344CB8AC3E}">
        <p14:creationId xmlns:p14="http://schemas.microsoft.com/office/powerpoint/2010/main" val="14336820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Blogger entdeckten die Manipulation durch auffällige Muster in den Strukturen der Wolken, die auf den Einsatz des Stempel-Werkzeugs zurückzuführen sind. Das Entfernen oder Hinzufügen von Elementen, welche die Bildaussage wesentlich verändern, gilt als schwerwiegende Bildmanipulation. Das Beispiel zeigt, dass auch angesehenen Nachrichtenagenturen wie Reuters Fehler unterlaufen können.</a:t>
            </a:r>
            <a:br>
              <a:rPr lang="de-CH" b="0" i="0" u="none" strike="noStrike" dirty="0">
                <a:solidFill>
                  <a:srgbClr val="000000"/>
                </a:solidFill>
                <a:effectLst/>
                <a:latin typeface="font"/>
              </a:rPr>
            </a:br>
            <a:r>
              <a:rPr lang="de-CH" b="0" i="0" u="none" strike="noStrike" dirty="0">
                <a:solidFill>
                  <a:srgbClr val="000000"/>
                </a:solidFill>
                <a:effectLst/>
                <a:latin typeface="font"/>
              </a:rPr>
              <a:t>Jedoch zeigt sich die Seriosität eines Medienunternehmens auch im Umgang mit eigenen Fehlern. In diesem Fall beendete Reuters die Zusammenarbeit mit dem Fotografen, löschte sämtliche Fotos des betreffenden Fotografen aus seiner Datenbank, und eine interne Untersuchung führte zur Entlassung eines hochrangigen Bildredaktors, weil interne Richtlinien nicht eingehalten worden sind. Übrigens zeigt der Vergleich mit dem Originalbild, dass auch der Kontrast erhöht worden ist, um die Wolken dramatischer erscheinen zu lassen. Diese Bildbearbeitung wäre innerhalb gewisser Grenzen zulässig, solange sich die Bildaussage dadurch nicht wesentlich verändert. Hier wurde der Kontrast sicher zu stark erhöht, aber das Hauptproblem ist der Einsatz des Stempel-Werkzeugs.</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 pro richtig angekreuzte Antwort</a:t>
            </a:r>
          </a:p>
        </p:txBody>
      </p:sp>
      <p:sp>
        <p:nvSpPr>
          <p:cNvPr id="4" name="Foliennummernplatzhalter 3"/>
          <p:cNvSpPr>
            <a:spLocks noGrp="1"/>
          </p:cNvSpPr>
          <p:nvPr>
            <p:ph type="sldNum" sz="quarter" idx="5"/>
          </p:nvPr>
        </p:nvSpPr>
        <p:spPr/>
        <p:txBody>
          <a:bodyPr/>
          <a:lstStyle/>
          <a:p>
            <a:fld id="{592F2512-2C16-DA41-B43F-1B6DC9725875}" type="slidenum">
              <a:rPr lang="de-DE" smtClean="0"/>
              <a:t>72</a:t>
            </a:fld>
            <a:endParaRPr lang="de-DE"/>
          </a:p>
        </p:txBody>
      </p:sp>
    </p:spTree>
    <p:extLst>
      <p:ext uri="{BB962C8B-B14F-4D97-AF65-F5344CB8AC3E}">
        <p14:creationId xmlns:p14="http://schemas.microsoft.com/office/powerpoint/2010/main" val="38542236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geht es darum zu erkennen, welches Bild mit einer Fotokamera aufgenommen worden ist und welches mit Hilfe von künstlicher Intelligenz entstanden ist, also mittels maschinellem Lernen und Mustererkennung.</a:t>
            </a:r>
          </a:p>
          <a:p>
            <a:pPr algn="l"/>
            <a:endParaRPr lang="de-CH" b="0" i="0" u="none" strike="noStrike" dirty="0">
              <a:solidFill>
                <a:srgbClr val="000000"/>
              </a:solidFill>
              <a:effectLst/>
              <a:latin typeface="font"/>
            </a:endParaRPr>
          </a:p>
        </p:txBody>
      </p:sp>
      <p:sp>
        <p:nvSpPr>
          <p:cNvPr id="4" name="Foliennummernplatzhalter 3"/>
          <p:cNvSpPr>
            <a:spLocks noGrp="1"/>
          </p:cNvSpPr>
          <p:nvPr>
            <p:ph type="sldNum" sz="quarter" idx="5"/>
          </p:nvPr>
        </p:nvSpPr>
        <p:spPr/>
        <p:txBody>
          <a:bodyPr/>
          <a:lstStyle/>
          <a:p>
            <a:fld id="{592F2512-2C16-DA41-B43F-1B6DC9725875}" type="slidenum">
              <a:rPr lang="de-DE" smtClean="0"/>
              <a:t>73</a:t>
            </a:fld>
            <a:endParaRPr lang="de-DE"/>
          </a:p>
        </p:txBody>
      </p:sp>
    </p:spTree>
    <p:extLst>
      <p:ext uri="{BB962C8B-B14F-4D97-AF65-F5344CB8AC3E}">
        <p14:creationId xmlns:p14="http://schemas.microsoft.com/office/powerpoint/2010/main" val="20962405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Bild A ist echt und stammt von der Fotoagentur Shutterstock. Bild B wurde jedoch mit KI generiert. Probleme bekunden KI-Bildgeneratoren derzeit noch bei Augen und Händen sowie Gegenständen, die von den Händen gehalten werden. Diese sind mitunter seltsam verzerrt. Künftig werden KI-Bildgeneratoren auch dies beherrschen.</a:t>
            </a:r>
          </a:p>
          <a:p>
            <a:pPr algn="l" fontAlgn="t"/>
            <a:r>
              <a:rPr lang="de-CH" b="0" i="0" u="none" strike="noStrike" dirty="0">
                <a:solidFill>
                  <a:srgbClr val="000000"/>
                </a:solidFill>
                <a:effectLst/>
                <a:latin typeface="font"/>
              </a:rPr>
              <a:t>Es wird also schwieriger, KI-Bilder anhand von Auffälligkeiten im Bild selbst zu entlarven (d.h. anhand der inneren Bildlogik). Umso wichtiger ist der Zusammenhang, die Prüfung der Quelle und andere journalistische Recherche-Techniken (d.h. die äussere Bildlogik). Ein wichtiger Punkt für die journalistische Glaubwürdigkeit: Wird KI bei der Entstehung oder Bearbeitung eines Bildes aktiv eingesetzt, muss dies transparent gemacht werden</a:t>
            </a:r>
          </a:p>
          <a:p>
            <a:pPr algn="l" fontAlgn="t"/>
            <a:endParaRPr lang="de-CH" b="0" i="0" u="none" strike="noStrike" dirty="0">
              <a:solidFill>
                <a:srgbClr val="000000"/>
              </a:solidFill>
              <a:effectLst/>
              <a:latin typeface="font"/>
            </a:endParaRPr>
          </a:p>
          <a:p>
            <a:pPr algn="l" fontAlgn="t"/>
            <a:r>
              <a:rPr lang="de-CH" b="0" i="0" u="none" strike="noStrike" dirty="0">
                <a:solidFill>
                  <a:srgbClr val="000000"/>
                </a:solidFill>
                <a:effectLst/>
                <a:latin typeface="font"/>
              </a:rPr>
              <a:t>Quellen und weitere Beispiele:</a:t>
            </a:r>
          </a:p>
          <a:p>
            <a:pPr algn="l" fontAlgn="t">
              <a:buFont typeface="Arial" panose="020B0604020202020204" pitchFamily="34" charset="0"/>
              <a:buChar char="•"/>
            </a:pPr>
            <a:r>
              <a:rPr lang="de-CH" b="0" i="0" u="sng" strike="noStrike" dirty="0">
                <a:solidFill>
                  <a:srgbClr val="000000"/>
                </a:solidFill>
                <a:effectLst/>
                <a:latin typeface="font"/>
                <a:hlinkClick r:id="rId3"/>
              </a:rPr>
              <a:t>Oliver Wietlisbach, Beitrag auf Watson vom 04.04.2023</a:t>
            </a:r>
            <a:r>
              <a:rPr lang="de-CH" b="0" i="0" u="none" strike="noStrike" dirty="0">
                <a:solidFill>
                  <a:srgbClr val="000000"/>
                </a:solidFill>
                <a:effectLst/>
                <a:latin typeface="font"/>
              </a:rPr>
              <a:t> (https://</a:t>
            </a:r>
            <a:r>
              <a:rPr lang="de-CH" b="0" i="0" u="none" strike="noStrike" dirty="0" err="1">
                <a:solidFill>
                  <a:srgbClr val="000000"/>
                </a:solidFill>
                <a:effectLst/>
                <a:latin typeface="font"/>
              </a:rPr>
              <a:t>www.watson.ch</a:t>
            </a:r>
            <a:r>
              <a:rPr lang="de-CH" b="0" i="0" u="none" strike="noStrike" dirty="0">
                <a:solidFill>
                  <a:srgbClr val="000000"/>
                </a:solidFill>
                <a:effectLst/>
                <a:latin typeface="font"/>
              </a:rPr>
              <a:t>/digital/</a:t>
            </a:r>
            <a:r>
              <a:rPr lang="de-CH" b="0" i="0" u="none" strike="noStrike" dirty="0" err="1">
                <a:solidFill>
                  <a:srgbClr val="000000"/>
                </a:solidFill>
                <a:effectLst/>
                <a:latin typeface="font"/>
              </a:rPr>
              <a:t>chatgpt</a:t>
            </a:r>
            <a:r>
              <a:rPr lang="de-CH" b="0" i="0" u="none" strike="noStrike" dirty="0">
                <a:solidFill>
                  <a:srgbClr val="000000"/>
                </a:solidFill>
                <a:effectLst/>
                <a:latin typeface="font"/>
              </a:rPr>
              <a:t>/709418232-erkennst-du-das-ki-generierte-fake-foto-hier-kannst-du-dich-testen)</a:t>
            </a:r>
          </a:p>
          <a:p>
            <a:pPr algn="l" fontAlgn="t">
              <a:buFont typeface="Arial" panose="020B0604020202020204" pitchFamily="34" charset="0"/>
              <a:buChar char="•"/>
            </a:pPr>
            <a:r>
              <a:rPr lang="de-CH" b="0" i="0" u="none" strike="noStrike" dirty="0" err="1">
                <a:solidFill>
                  <a:srgbClr val="000000"/>
                </a:solidFill>
                <a:effectLst/>
                <a:latin typeface="font"/>
              </a:rPr>
              <a:t>Yuricazac</a:t>
            </a:r>
            <a:r>
              <a:rPr lang="de-CH" b="0" i="0" u="none" strike="noStrike" dirty="0">
                <a:solidFill>
                  <a:srgbClr val="000000"/>
                </a:solidFill>
                <a:effectLst/>
                <a:latin typeface="font"/>
              </a:rPr>
              <a:t>/Shutterstock</a:t>
            </a:r>
          </a:p>
          <a:p>
            <a:pPr algn="l" fontAlgn="t">
              <a:buFont typeface="Arial" panose="020B0604020202020204" pitchFamily="34" charset="0"/>
              <a:buChar char="•"/>
            </a:pPr>
            <a:endParaRPr lang="de-CH" b="0" i="0" u="none" strike="noStrike" dirty="0">
              <a:solidFill>
                <a:srgbClr val="000000"/>
              </a:solidFill>
              <a:effectLst/>
              <a:latin typeface="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74</a:t>
            </a:fld>
            <a:endParaRPr lang="de-DE"/>
          </a:p>
        </p:txBody>
      </p:sp>
    </p:spTree>
    <p:extLst>
      <p:ext uri="{BB962C8B-B14F-4D97-AF65-F5344CB8AC3E}">
        <p14:creationId xmlns:p14="http://schemas.microsoft.com/office/powerpoint/2010/main" val="10323572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sollst du die Bereiche des Bilds auswählen, die dir bei der Entscheidung der ersten Frage geholfen haben.</a:t>
            </a:r>
          </a:p>
          <a:p>
            <a:pPr algn="l"/>
            <a:r>
              <a:rPr lang="de-CH" b="0" i="0" u="none" strike="noStrike" dirty="0">
                <a:solidFill>
                  <a:srgbClr val="000000"/>
                </a:solidFill>
                <a:effectLst/>
                <a:latin typeface="font"/>
              </a:rPr>
              <a:t>Dazu kannst du einen oder mehrere der Bereiche über die passenden Felder auswählen.</a:t>
            </a:r>
          </a:p>
          <a:p>
            <a:pPr algn="l"/>
            <a:endParaRPr lang="de-CH" b="0" i="0" u="none" strike="noStrike" dirty="0">
              <a:solidFill>
                <a:srgbClr val="000000"/>
              </a:solidFill>
              <a:effectLst/>
              <a:latin typeface="font"/>
            </a:endParaRPr>
          </a:p>
        </p:txBody>
      </p:sp>
      <p:sp>
        <p:nvSpPr>
          <p:cNvPr id="4" name="Foliennummernplatzhalter 3"/>
          <p:cNvSpPr>
            <a:spLocks noGrp="1"/>
          </p:cNvSpPr>
          <p:nvPr>
            <p:ph type="sldNum" sz="quarter" idx="5"/>
          </p:nvPr>
        </p:nvSpPr>
        <p:spPr/>
        <p:txBody>
          <a:bodyPr/>
          <a:lstStyle/>
          <a:p>
            <a:fld id="{592F2512-2C16-DA41-B43F-1B6DC9725875}" type="slidenum">
              <a:rPr lang="de-DE" smtClean="0"/>
              <a:t>75</a:t>
            </a:fld>
            <a:endParaRPr lang="de-DE"/>
          </a:p>
        </p:txBody>
      </p:sp>
    </p:spTree>
    <p:extLst>
      <p:ext uri="{BB962C8B-B14F-4D97-AF65-F5344CB8AC3E}">
        <p14:creationId xmlns:p14="http://schemas.microsoft.com/office/powerpoint/2010/main" val="33081756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Dieses Bild wurde mithilfe des Text-zu-Bild-Generators </a:t>
            </a:r>
            <a:r>
              <a:rPr lang="de-CH" b="0" i="0" u="none" strike="noStrike" dirty="0" err="1">
                <a:solidFill>
                  <a:srgbClr val="000000"/>
                </a:solidFill>
                <a:effectLst/>
                <a:latin typeface="font"/>
              </a:rPr>
              <a:t>Midjourney</a:t>
            </a:r>
            <a:r>
              <a:rPr lang="de-CH" b="0" i="0" u="none" strike="noStrike" dirty="0">
                <a:solidFill>
                  <a:srgbClr val="000000"/>
                </a:solidFill>
                <a:effectLst/>
                <a:latin typeface="font"/>
              </a:rPr>
              <a:t> in der Version 5 erstellt und ist somit nicht echt. Probleme bekunden KI-Bildgeneratoren derzeit noch bei Augen und Händen sowie Gegenständen, die von den Händen gehalten werden. Diese sind mitunter seltsam verzerrt. Künftig werden KI-Bildgeneratoren auch dies beherrschen.</a:t>
            </a:r>
          </a:p>
          <a:p>
            <a:pPr algn="l" fontAlgn="t"/>
            <a:r>
              <a:rPr lang="de-CH" b="0" i="0" u="none" strike="noStrike" dirty="0">
                <a:solidFill>
                  <a:srgbClr val="000000"/>
                </a:solidFill>
                <a:effectLst/>
                <a:latin typeface="font"/>
              </a:rPr>
              <a:t>Es wird also schwieriger, KI-Bilder anhand von Auffälligkeiten im Bild selbst zu entlarven (d.h. anhand der inneren Bildlogik). Umso wichtiger ist der Zusammenhang, die Prüfung der Quelle und andere journalistische Recherche-Techniken (d.h. die äussere Bildlogik). Ein wichtiger Punkt für die journalistische Glaubwürdigkeit: Wird KI bei der Entstehung oder Bearbeitung eines Bildes aktiv eingesetzt, muss dies transparent gemacht werden.</a:t>
            </a:r>
          </a:p>
          <a:p>
            <a:pPr algn="l" fontAlgn="t"/>
            <a:endParaRPr lang="de-CH" b="0" i="0" u="none" strike="noStrike" dirty="0">
              <a:solidFill>
                <a:srgbClr val="000000"/>
              </a:solidFill>
              <a:effectLst/>
              <a:latin typeface="font"/>
            </a:endParaRPr>
          </a:p>
          <a:p>
            <a:pPr algn="l" fontAlgn="t"/>
            <a:r>
              <a:rPr lang="de-CH" b="0" i="0" u="none" strike="noStrike" dirty="0">
                <a:solidFill>
                  <a:srgbClr val="000000"/>
                </a:solidFill>
                <a:effectLst/>
                <a:latin typeface="font"/>
              </a:rPr>
              <a:t>Quellen und weitere Beispiele:</a:t>
            </a:r>
          </a:p>
          <a:p>
            <a:pPr algn="l" fontAlgn="t">
              <a:buFont typeface="Arial" panose="020B0604020202020204" pitchFamily="34" charset="0"/>
              <a:buChar char="•"/>
            </a:pPr>
            <a:r>
              <a:rPr lang="de-CH" b="0" i="0" u="sng" strike="noStrike" dirty="0">
                <a:solidFill>
                  <a:srgbClr val="000000"/>
                </a:solidFill>
                <a:effectLst/>
                <a:latin typeface="font"/>
                <a:hlinkClick r:id="rId3"/>
              </a:rPr>
              <a:t>Oliver Wietlisbach, Beitrag auf Watson vom 04.04.2023</a:t>
            </a:r>
            <a:r>
              <a:rPr lang="de-CH" b="0" i="0" u="none" strike="noStrike" dirty="0">
                <a:solidFill>
                  <a:srgbClr val="000000"/>
                </a:solidFill>
                <a:effectLst/>
                <a:latin typeface="font"/>
              </a:rPr>
              <a:t> (https://</a:t>
            </a:r>
            <a:r>
              <a:rPr lang="de-CH" b="0" i="0" u="none" strike="noStrike" dirty="0" err="1">
                <a:solidFill>
                  <a:srgbClr val="000000"/>
                </a:solidFill>
                <a:effectLst/>
                <a:latin typeface="font"/>
              </a:rPr>
              <a:t>www.watson.ch</a:t>
            </a:r>
            <a:r>
              <a:rPr lang="de-CH" b="0" i="0" u="none" strike="noStrike" dirty="0">
                <a:solidFill>
                  <a:srgbClr val="000000"/>
                </a:solidFill>
                <a:effectLst/>
                <a:latin typeface="font"/>
              </a:rPr>
              <a:t>/digital/</a:t>
            </a:r>
            <a:r>
              <a:rPr lang="de-CH" b="0" i="0" u="none" strike="noStrike" dirty="0" err="1">
                <a:solidFill>
                  <a:srgbClr val="000000"/>
                </a:solidFill>
                <a:effectLst/>
                <a:latin typeface="font"/>
              </a:rPr>
              <a:t>chatgpt</a:t>
            </a:r>
            <a:r>
              <a:rPr lang="de-CH" b="0" i="0" u="none" strike="noStrike" dirty="0">
                <a:solidFill>
                  <a:srgbClr val="000000"/>
                </a:solidFill>
                <a:effectLst/>
                <a:latin typeface="font"/>
              </a:rPr>
              <a:t>/709418232-erkennst-du-das-ki-generierte-fake-foto-hier-kannst-du-dich-testen)</a:t>
            </a:r>
          </a:p>
          <a:p>
            <a:pPr algn="l" fontAlgn="t">
              <a:buFont typeface="Arial" panose="020B0604020202020204" pitchFamily="34" charset="0"/>
              <a:buChar char="•"/>
            </a:pPr>
            <a:r>
              <a:rPr lang="de-CH" b="0" i="0" u="none" strike="noStrike" dirty="0" err="1">
                <a:solidFill>
                  <a:srgbClr val="000000"/>
                </a:solidFill>
                <a:effectLst/>
                <a:latin typeface="font"/>
              </a:rPr>
              <a:t>Yuricazac</a:t>
            </a:r>
            <a:r>
              <a:rPr lang="de-CH" b="0" i="0" u="none" strike="noStrike" dirty="0">
                <a:solidFill>
                  <a:srgbClr val="000000"/>
                </a:solidFill>
                <a:effectLst/>
                <a:latin typeface="font"/>
              </a:rPr>
              <a:t>/Shutterstock</a:t>
            </a:r>
          </a:p>
          <a:p>
            <a:pPr algn="l" fontAlgn="t">
              <a:buFont typeface="Arial" panose="020B0604020202020204" pitchFamily="34" charset="0"/>
              <a:buChar char="•"/>
            </a:pPr>
            <a:endParaRPr lang="de-CH" b="0" i="0" u="none" strike="noStrike" dirty="0">
              <a:solidFill>
                <a:srgbClr val="000000"/>
              </a:solidFill>
              <a:effectLst/>
              <a:latin typeface="font"/>
            </a:endParaRP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 (wenn mind. einer der beiden Bereiche markiert wurde).</a:t>
            </a:r>
          </a:p>
          <a:p>
            <a:pPr algn="l" fontAlgn="t">
              <a:buFont typeface="Arial" panose="020B0604020202020204" pitchFamily="34" charset="0"/>
              <a:buNone/>
            </a:pPr>
            <a:endParaRPr lang="de-CH" b="0" i="0" u="none" strike="noStrike" dirty="0">
              <a:solidFill>
                <a:srgbClr val="000000"/>
              </a:solidFill>
              <a:effectLst/>
              <a:latin typeface="font"/>
            </a:endParaRPr>
          </a:p>
        </p:txBody>
      </p:sp>
      <p:sp>
        <p:nvSpPr>
          <p:cNvPr id="4" name="Foliennummernplatzhalter 3"/>
          <p:cNvSpPr>
            <a:spLocks noGrp="1"/>
          </p:cNvSpPr>
          <p:nvPr>
            <p:ph type="sldNum" sz="quarter" idx="5"/>
          </p:nvPr>
        </p:nvSpPr>
        <p:spPr/>
        <p:txBody>
          <a:bodyPr/>
          <a:lstStyle/>
          <a:p>
            <a:fld id="{592F2512-2C16-DA41-B43F-1B6DC9725875}" type="slidenum">
              <a:rPr lang="de-DE" smtClean="0"/>
              <a:t>76</a:t>
            </a:fld>
            <a:endParaRPr lang="de-DE"/>
          </a:p>
        </p:txBody>
      </p:sp>
    </p:spTree>
    <p:extLst>
      <p:ext uri="{BB962C8B-B14F-4D97-AF65-F5344CB8AC3E}">
        <p14:creationId xmlns:p14="http://schemas.microsoft.com/office/powerpoint/2010/main" val="18239398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u="sng" dirty="0"/>
              <a:t>Max. Punkte möglich</a:t>
            </a:r>
            <a:r>
              <a:rPr lang="de-DE" dirty="0"/>
              <a:t>: 4,5</a:t>
            </a:r>
          </a:p>
          <a:p>
            <a:pPr algn="l"/>
            <a:endParaRPr lang="de-CH" b="0" i="0" u="none" strike="noStrike" dirty="0">
              <a:solidFill>
                <a:srgbClr val="000000"/>
              </a:solidFill>
              <a:effectLst/>
              <a:latin typeface="font"/>
            </a:endParaRPr>
          </a:p>
        </p:txBody>
      </p:sp>
      <p:sp>
        <p:nvSpPr>
          <p:cNvPr id="4" name="Foliennummernplatzhalter 3"/>
          <p:cNvSpPr>
            <a:spLocks noGrp="1"/>
          </p:cNvSpPr>
          <p:nvPr>
            <p:ph type="sldNum" sz="quarter" idx="5"/>
          </p:nvPr>
        </p:nvSpPr>
        <p:spPr/>
        <p:txBody>
          <a:bodyPr/>
          <a:lstStyle/>
          <a:p>
            <a:fld id="{592F2512-2C16-DA41-B43F-1B6DC9725875}" type="slidenum">
              <a:rPr lang="de-DE" smtClean="0"/>
              <a:t>77</a:t>
            </a:fld>
            <a:endParaRPr lang="de-DE"/>
          </a:p>
        </p:txBody>
      </p:sp>
    </p:spTree>
    <p:extLst>
      <p:ext uri="{BB962C8B-B14F-4D97-AF65-F5344CB8AC3E}">
        <p14:creationId xmlns:p14="http://schemas.microsoft.com/office/powerpoint/2010/main" val="12684992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Wähle eine oder mehrere Antworten aus.</a:t>
            </a:r>
          </a:p>
          <a:p>
            <a:pPr algn="l"/>
            <a:endParaRPr lang="de-CH" b="0" i="0" u="none" strike="noStrike" dirty="0">
              <a:solidFill>
                <a:srgbClr val="000000"/>
              </a:solidFill>
              <a:effectLst/>
              <a:latin typeface="font"/>
            </a:endParaRPr>
          </a:p>
        </p:txBody>
      </p:sp>
      <p:sp>
        <p:nvSpPr>
          <p:cNvPr id="4" name="Foliennummernplatzhalter 3"/>
          <p:cNvSpPr>
            <a:spLocks noGrp="1"/>
          </p:cNvSpPr>
          <p:nvPr>
            <p:ph type="sldNum" sz="quarter" idx="5"/>
          </p:nvPr>
        </p:nvSpPr>
        <p:spPr/>
        <p:txBody>
          <a:bodyPr/>
          <a:lstStyle/>
          <a:p>
            <a:fld id="{592F2512-2C16-DA41-B43F-1B6DC9725875}" type="slidenum">
              <a:rPr lang="de-DE" smtClean="0"/>
              <a:t>78</a:t>
            </a:fld>
            <a:endParaRPr lang="de-DE"/>
          </a:p>
        </p:txBody>
      </p:sp>
    </p:spTree>
    <p:extLst>
      <p:ext uri="{BB962C8B-B14F-4D97-AF65-F5344CB8AC3E}">
        <p14:creationId xmlns:p14="http://schemas.microsoft.com/office/powerpoint/2010/main" val="10164317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 ersten beiden Antworten sind korrekt (die umgekehrte Bildersuche nutzen und auf Unregelmässigkeiten achten). Um Fälschungen aufzudecken, ist das genaue Betrachten eines Bildes wichtig, das allein reicht aber oft nicht aus. Die umgekehrte Bildersuche ist ein sehr wichtiges Hilfsmittel, um Fälschungen auf die Schliche zu kommen.</a:t>
            </a:r>
            <a:br>
              <a:rPr lang="de-CH" b="0" i="0" u="none" strike="noStrike" dirty="0">
                <a:solidFill>
                  <a:srgbClr val="000000"/>
                </a:solidFill>
                <a:effectLst/>
                <a:latin typeface="font"/>
              </a:rPr>
            </a:br>
            <a:r>
              <a:rPr lang="de-CH" b="0" i="0" u="none" strike="noStrike" dirty="0">
                <a:solidFill>
                  <a:srgbClr val="000000"/>
                </a:solidFill>
                <a:effectLst/>
                <a:latin typeface="font"/>
              </a:rPr>
              <a:t>Wie die Beispiele Libanonkrieg (Rauch) und Situation Room (Obama) gezeigt haben, können Bilder selbst dann manipuliert sein, wenn sie Ereignisse zeigen, die tatsächlich stattgefunden haben. Werden Bilder oft geteilt, ist das noch kein Hinweis auf die Vertrauenswürdigkeit eines Bildes. Fake News können sogar durch sensationell erscheinende Inhalte besonders viel Aufmerksamkeit erregen.</a:t>
            </a:r>
            <a:br>
              <a:rPr lang="de-CH" b="0" i="0" u="none" strike="noStrike" dirty="0">
                <a:solidFill>
                  <a:srgbClr val="000000"/>
                </a:solidFill>
                <a:effectLst/>
                <a:latin typeface="font"/>
              </a:rPr>
            </a:br>
            <a:r>
              <a:rPr lang="de-CH" b="0" i="0" u="none" strike="noStrike" dirty="0">
                <a:solidFill>
                  <a:srgbClr val="000000"/>
                </a:solidFill>
                <a:effectLst/>
                <a:latin typeface="font"/>
              </a:rPr>
              <a:t>Die umgekehrte Bildersuche kann die Zusammenhänge klären, denn sie durchsucht Webseiten nach demselben Bild oder ähnlichen Bildern. Du siehst also, wo das Bild sonst noch auftaucht, welche Texte dazu stehen und wann das Bild schon publiziert worden ist. Es gibt diese </a:t>
            </a:r>
            <a:r>
              <a:rPr lang="de-CH" b="0" i="0" u="none" strike="noStrike" dirty="0" err="1">
                <a:solidFill>
                  <a:srgbClr val="000000"/>
                </a:solidFill>
                <a:effectLst/>
                <a:latin typeface="font"/>
              </a:rPr>
              <a:t>Suchform</a:t>
            </a:r>
            <a:r>
              <a:rPr lang="de-CH" b="0" i="0" u="none" strike="noStrike" dirty="0">
                <a:solidFill>
                  <a:srgbClr val="000000"/>
                </a:solidFill>
                <a:effectLst/>
                <a:latin typeface="font"/>
              </a:rPr>
              <a:t> an verschiedenen Orten. Auf Google kannst du z.B. auf das kleine Kamerasymbol rechts neben dem Texteingabefeld (links neben der Lupe) klicken. Hier lädst du das Bild, das du überprüfen möchtest, hoch. </a:t>
            </a:r>
            <a:r>
              <a:rPr lang="de-CH" b="0" i="0" u="none" strike="noStrike" dirty="0" err="1">
                <a:solidFill>
                  <a:srgbClr val="000000"/>
                </a:solidFill>
                <a:effectLst/>
                <a:latin typeface="font"/>
              </a:rPr>
              <a:t>Probier</a:t>
            </a:r>
            <a:r>
              <a:rPr lang="de-CH" b="0" i="0" u="none" strike="noStrike" dirty="0">
                <a:solidFill>
                  <a:srgbClr val="000000"/>
                </a:solidFill>
                <a:effectLst/>
                <a:latin typeface="font"/>
              </a:rPr>
              <a:t> es aus!</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 pro richtig angekreuzte Antwort</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79</a:t>
            </a:fld>
            <a:endParaRPr lang="de-DE"/>
          </a:p>
        </p:txBody>
      </p:sp>
    </p:spTree>
    <p:extLst>
      <p:ext uri="{BB962C8B-B14F-4D97-AF65-F5344CB8AC3E}">
        <p14:creationId xmlns:p14="http://schemas.microsoft.com/office/powerpoint/2010/main" val="38224777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In dem Bild siehst du einen Chat-Verlauf bei WhatsApp. Stell dir vor, das wäre dein eigener Chat-Verlauf und jemand hätte dir das Video weitergeleitet, das man im Bild sieht.</a:t>
            </a:r>
          </a:p>
          <a:p>
            <a:pPr algn="l"/>
            <a:r>
              <a:rPr lang="de-CH" b="0" i="0" u="none" strike="noStrike" dirty="0">
                <a:solidFill>
                  <a:srgbClr val="000000"/>
                </a:solidFill>
                <a:effectLst/>
                <a:latin typeface="font"/>
              </a:rPr>
              <a:t>Schau dir das Bild genau an. Entscheide dann, ob du das Video weiterleiten würdest oder nicht. du kannst das Bild dafür nach links oder rechts schieben – links </a:t>
            </a:r>
            <a:r>
              <a:rPr lang="de-CH" b="0" i="0" u="none" strike="noStrike" dirty="0" err="1">
                <a:solidFill>
                  <a:srgbClr val="000000"/>
                </a:solidFill>
                <a:effectLst/>
                <a:latin typeface="font"/>
              </a:rPr>
              <a:t>für’s</a:t>
            </a:r>
            <a:r>
              <a:rPr lang="de-CH" b="0" i="0" u="none" strike="noStrike" dirty="0">
                <a:solidFill>
                  <a:srgbClr val="000000"/>
                </a:solidFill>
                <a:effectLst/>
                <a:latin typeface="font"/>
              </a:rPr>
              <a:t> Nicht-Weiterleiten, rechts </a:t>
            </a:r>
            <a:r>
              <a:rPr lang="de-CH" b="0" i="0" u="none" strike="noStrike" dirty="0" err="1">
                <a:solidFill>
                  <a:srgbClr val="000000"/>
                </a:solidFill>
                <a:effectLst/>
                <a:latin typeface="font"/>
              </a:rPr>
              <a:t>für’s</a:t>
            </a:r>
            <a:r>
              <a:rPr lang="de-CH" b="0" i="0" u="none" strike="noStrike" dirty="0">
                <a:solidFill>
                  <a:srgbClr val="000000"/>
                </a:solidFill>
                <a:effectLst/>
                <a:latin typeface="font"/>
              </a:rPr>
              <a:t> Weiterleiten.</a:t>
            </a:r>
          </a:p>
          <a:p>
            <a:pPr algn="l"/>
            <a:r>
              <a:rPr lang="de-CH" b="0" i="1" u="none" strike="noStrike" dirty="0">
                <a:solidFill>
                  <a:srgbClr val="000000"/>
                </a:solidFill>
                <a:effectLst/>
                <a:latin typeface="font"/>
              </a:rPr>
              <a:t>Wichtige Anmerkung: Bei diesem Beitrag handelt es sich um ein erfundenes Fallbeispiel.</a:t>
            </a:r>
            <a:endParaRPr lang="de-CH" b="0" i="0" u="none" strike="noStrike" dirty="0">
              <a:solidFill>
                <a:srgbClr val="000000"/>
              </a:solidFill>
              <a:effectLst/>
              <a:latin typeface="font"/>
            </a:endParaRPr>
          </a:p>
        </p:txBody>
      </p:sp>
      <p:sp>
        <p:nvSpPr>
          <p:cNvPr id="4" name="Foliennummernplatzhalter 3"/>
          <p:cNvSpPr>
            <a:spLocks noGrp="1"/>
          </p:cNvSpPr>
          <p:nvPr>
            <p:ph type="sldNum" sz="quarter" idx="5"/>
          </p:nvPr>
        </p:nvSpPr>
        <p:spPr/>
        <p:txBody>
          <a:bodyPr/>
          <a:lstStyle/>
          <a:p>
            <a:fld id="{592F2512-2C16-DA41-B43F-1B6DC9725875}" type="slidenum">
              <a:rPr lang="de-DE" smtClean="0"/>
              <a:t>80</a:t>
            </a:fld>
            <a:endParaRPr lang="de-DE"/>
          </a:p>
        </p:txBody>
      </p:sp>
    </p:spTree>
    <p:extLst>
      <p:ext uri="{BB962C8B-B14F-4D97-AF65-F5344CB8AC3E}">
        <p14:creationId xmlns:p14="http://schemas.microsoft.com/office/powerpoint/2010/main" val="25595157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Im Chat-Verlauf sieht man ein Video. Vom Video sieht man, dass es bei YouTube hochgeladen wurde. Wenn du überlegst, ob du das Video weiterleitest, solltest du auf jeden Fall das Video erst selbst anschauen. Erst dann solltest du entscheiden, ob du es weiterleitest.</a:t>
            </a:r>
          </a:p>
          <a:p>
            <a:pPr algn="l" fontAlgn="t"/>
            <a:r>
              <a:rPr lang="de-CH" b="0" i="1" u="none" strike="noStrike" dirty="0">
                <a:solidFill>
                  <a:srgbClr val="000000"/>
                </a:solidFill>
                <a:effectLst/>
                <a:latin typeface="font"/>
              </a:rPr>
              <a:t>Wichtige Anmerkung: Bei diesem Beitrag handelt es sich um ein erfundenes Fallbeispiel.</a:t>
            </a:r>
            <a:endParaRPr lang="de-CH" b="0" i="0" u="none" strike="noStrike" dirty="0">
              <a:solidFill>
                <a:srgbClr val="000000"/>
              </a:solidFill>
              <a:effectLst/>
              <a:latin typeface="font"/>
            </a:endParaRPr>
          </a:p>
          <a:p>
            <a:r>
              <a:rPr lang="de-CH" b="0" i="0" u="sng" strike="noStrike" dirty="0">
                <a:solidFill>
                  <a:srgbClr val="000000"/>
                </a:solidFill>
                <a:effectLst/>
                <a:latin typeface="font"/>
              </a:rPr>
              <a:t>Punkte</a:t>
            </a:r>
            <a:r>
              <a:rPr lang="de-CH" b="0" i="0" u="none" strike="noStrike" dirty="0">
                <a:solidFill>
                  <a:srgbClr val="000000"/>
                </a:solidFill>
                <a:effectLst/>
                <a:latin typeface="font"/>
              </a:rPr>
              <a:t>: 1 </a:t>
            </a:r>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81</a:t>
            </a:fld>
            <a:endParaRPr lang="de-DE"/>
          </a:p>
        </p:txBody>
      </p:sp>
    </p:spTree>
    <p:extLst>
      <p:ext uri="{BB962C8B-B14F-4D97-AF65-F5344CB8AC3E}">
        <p14:creationId xmlns:p14="http://schemas.microsoft.com/office/powerpoint/2010/main" val="348581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fontAlgn="t"/>
            <a:r>
              <a:rPr lang="de-CH" b="0" i="0" u="none" strike="noStrike" dirty="0">
                <a:solidFill>
                  <a:srgbClr val="000000"/>
                </a:solidFill>
                <a:effectLst/>
                <a:latin typeface="font"/>
              </a:rPr>
              <a:t>Dieser Beitrag versucht, Menschen in die Irre zu führen. Es handelt sich um eine Falschinformation. Macht das jemand mit Absicht, spricht man von Desinformation. Der Absender ist kein seriöses Medium. Viele Tippfehler, Grossschreibung oder mehrfach verwendete Ausrufezeichen können einen Hinweis darauf geben, dass es keine seriöse Information ist. Wird ein Beitrag von einer Faktencheck-Organisation wie “</a:t>
            </a:r>
            <a:r>
              <a:rPr lang="de-CH" b="0" i="0" u="none" strike="noStrike" dirty="0" err="1">
                <a:solidFill>
                  <a:srgbClr val="000000"/>
                </a:solidFill>
                <a:effectLst/>
                <a:latin typeface="font"/>
              </a:rPr>
              <a:t>Correctiv</a:t>
            </a:r>
            <a:r>
              <a:rPr lang="de-CH" b="0" i="0" u="none" strike="noStrike" dirty="0">
                <a:solidFill>
                  <a:srgbClr val="000000"/>
                </a:solidFill>
                <a:effectLst/>
                <a:latin typeface="font"/>
              </a:rPr>
              <a:t>” als “falsch” markiert, ist das ein deutlicher, zusätzlicher Hinweis, dass eine Information nicht korrekt ist.</a:t>
            </a:r>
            <a:br>
              <a:rPr lang="de-CH" b="0" i="0" u="none" strike="noStrike" dirty="0">
                <a:solidFill>
                  <a:srgbClr val="000000"/>
                </a:solidFill>
                <a:effectLst/>
                <a:latin typeface="font"/>
              </a:rPr>
            </a:br>
            <a:r>
              <a:rPr lang="de-CH" b="0" i="0" u="none" strike="noStrike" dirty="0">
                <a:solidFill>
                  <a:srgbClr val="000000"/>
                </a:solidFill>
                <a:effectLst/>
                <a:latin typeface="font"/>
              </a:rPr>
              <a:t>Wichtige Anmerkung: Bei diesem Beitrag handelt es sich um ein erfundenes Fallbeispiel.</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10</a:t>
            </a:fld>
            <a:endParaRPr lang="de-DE"/>
          </a:p>
        </p:txBody>
      </p:sp>
    </p:spTree>
    <p:extLst>
      <p:ext uri="{BB962C8B-B14F-4D97-AF65-F5344CB8AC3E}">
        <p14:creationId xmlns:p14="http://schemas.microsoft.com/office/powerpoint/2010/main" val="36760617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Du hast dich entschieden, dass du das Video nicht weiterleiten würdest. Jetzt siehst du mögliche Gründe für deine Entscheidung. Bitte wähle jene Gründe aus, die zutreffen.</a:t>
            </a:r>
          </a:p>
        </p:txBody>
      </p:sp>
      <p:sp>
        <p:nvSpPr>
          <p:cNvPr id="4" name="Foliennummernplatzhalter 3"/>
          <p:cNvSpPr>
            <a:spLocks noGrp="1"/>
          </p:cNvSpPr>
          <p:nvPr>
            <p:ph type="sldNum" sz="quarter" idx="5"/>
          </p:nvPr>
        </p:nvSpPr>
        <p:spPr/>
        <p:txBody>
          <a:bodyPr/>
          <a:lstStyle/>
          <a:p>
            <a:fld id="{592F2512-2C16-DA41-B43F-1B6DC9725875}" type="slidenum">
              <a:rPr lang="de-DE" smtClean="0"/>
              <a:t>82</a:t>
            </a:fld>
            <a:endParaRPr lang="de-DE"/>
          </a:p>
        </p:txBody>
      </p:sp>
    </p:spTree>
    <p:extLst>
      <p:ext uri="{BB962C8B-B14F-4D97-AF65-F5344CB8AC3E}">
        <p14:creationId xmlns:p14="http://schemas.microsoft.com/office/powerpoint/2010/main" val="26157094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Leitest du solche Nachrichten nicht weiter, reduzierst du damit die Verbreitung von Falschnachrichten. Deshalb ist das ein wichtiger Grund.</a:t>
            </a:r>
            <a:br>
              <a:rPr lang="de-CH" b="0" i="0" u="none" strike="noStrike" dirty="0">
                <a:solidFill>
                  <a:srgbClr val="000000"/>
                </a:solidFill>
                <a:effectLst/>
                <a:latin typeface="font"/>
              </a:rPr>
            </a:br>
            <a:r>
              <a:rPr lang="de-CH" b="0" i="0" u="none" strike="noStrike" dirty="0">
                <a:solidFill>
                  <a:srgbClr val="000000"/>
                </a:solidFill>
                <a:effectLst/>
                <a:latin typeface="font"/>
              </a:rPr>
              <a:t>Ob deine </a:t>
            </a:r>
            <a:r>
              <a:rPr lang="de-CH" b="0" i="0" u="none" strike="noStrike" dirty="0" err="1">
                <a:solidFill>
                  <a:srgbClr val="000000"/>
                </a:solidFill>
                <a:effectLst/>
                <a:latin typeface="font"/>
              </a:rPr>
              <a:t>Freund:innen</a:t>
            </a:r>
            <a:r>
              <a:rPr lang="de-CH" b="0" i="0" u="none" strike="noStrike" dirty="0">
                <a:solidFill>
                  <a:srgbClr val="000000"/>
                </a:solidFill>
                <a:effectLst/>
                <a:latin typeface="font"/>
              </a:rPr>
              <a:t> das Thema interessiert, ist kein ausreichender Grund.</a:t>
            </a:r>
            <a:br>
              <a:rPr lang="de-CH" b="0" i="0" u="none" strike="noStrike" dirty="0">
                <a:solidFill>
                  <a:srgbClr val="000000"/>
                </a:solidFill>
                <a:effectLst/>
                <a:latin typeface="font"/>
              </a:rPr>
            </a:br>
            <a:r>
              <a:rPr lang="de-CH" b="0" i="0" u="none" strike="noStrike" dirty="0">
                <a:solidFill>
                  <a:srgbClr val="000000"/>
                </a:solidFill>
                <a:effectLst/>
                <a:latin typeface="font"/>
              </a:rPr>
              <a:t>Wenn du Zweifel an der </a:t>
            </a:r>
            <a:r>
              <a:rPr lang="de-CH" b="0" i="0" u="none" strike="noStrike" dirty="0" err="1">
                <a:solidFill>
                  <a:srgbClr val="000000"/>
                </a:solidFill>
                <a:effectLst/>
                <a:latin typeface="font"/>
              </a:rPr>
              <a:t>glaubwürdigkeit</a:t>
            </a:r>
            <a:r>
              <a:rPr lang="de-CH" b="0" i="0" u="none" strike="noStrike" dirty="0">
                <a:solidFill>
                  <a:srgbClr val="000000"/>
                </a:solidFill>
                <a:effectLst/>
                <a:latin typeface="font"/>
              </a:rPr>
              <a:t> einer Nachricht hast, solltest du sie nicht weiterleiten. Oder vor dem Weiterleiten deine Zweifel beseitigen und die Nachricht überprüfen.</a:t>
            </a:r>
            <a:br>
              <a:rPr lang="de-CH" b="0" i="0" u="none" strike="noStrike" dirty="0">
                <a:solidFill>
                  <a:srgbClr val="000000"/>
                </a:solidFill>
                <a:effectLst/>
                <a:latin typeface="font"/>
              </a:rPr>
            </a:br>
            <a:r>
              <a:rPr lang="de-CH" b="0" i="0" u="none" strike="noStrike" dirty="0">
                <a:solidFill>
                  <a:srgbClr val="000000"/>
                </a:solidFill>
                <a:effectLst/>
                <a:latin typeface="font"/>
              </a:rPr>
              <a:t>Erst nachdem du Nachrichten selber angeschaut hast, solltest du entscheiden, wie du damit umgehst.</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0,5 pro richtig angekreuzte Antwort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83</a:t>
            </a:fld>
            <a:endParaRPr lang="de-DE"/>
          </a:p>
        </p:txBody>
      </p:sp>
    </p:spTree>
    <p:extLst>
      <p:ext uri="{BB962C8B-B14F-4D97-AF65-F5344CB8AC3E}">
        <p14:creationId xmlns:p14="http://schemas.microsoft.com/office/powerpoint/2010/main" val="24724882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Egal, wie du dich eben entschieden hast: Stell dir vor, du hättest ein Video weitergeleitet. Du stellst fest, dass es sich dabei um eine Falschinformation handelt. Mit “Falschinformation” meinen wir eine Nachricht, deren Inhalt falsch oder irreführend ist. Wie würdest du dann weitermachen?</a:t>
            </a:r>
          </a:p>
          <a:p>
            <a:pPr algn="l"/>
            <a:r>
              <a:rPr lang="de-CH" b="0" i="0" u="none" strike="noStrike" dirty="0">
                <a:solidFill>
                  <a:srgbClr val="000000"/>
                </a:solidFill>
                <a:effectLst/>
                <a:latin typeface="font"/>
              </a:rPr>
              <a:t>Bitte entscheide für jede der gezeigten Aussagen, ob sie für dich stimmt oder nicht. Schiebe dafür die Karte mit der Aussage nach links oder rechts – links, wenn es nicht stimmt, und rechts, wenn es stimmt.</a:t>
            </a:r>
          </a:p>
        </p:txBody>
      </p:sp>
      <p:sp>
        <p:nvSpPr>
          <p:cNvPr id="4" name="Foliennummernplatzhalter 3"/>
          <p:cNvSpPr>
            <a:spLocks noGrp="1"/>
          </p:cNvSpPr>
          <p:nvPr>
            <p:ph type="sldNum" sz="quarter" idx="5"/>
          </p:nvPr>
        </p:nvSpPr>
        <p:spPr/>
        <p:txBody>
          <a:bodyPr/>
          <a:lstStyle/>
          <a:p>
            <a:fld id="{592F2512-2C16-DA41-B43F-1B6DC9725875}" type="slidenum">
              <a:rPr lang="de-DE" smtClean="0"/>
              <a:t>84</a:t>
            </a:fld>
            <a:endParaRPr lang="de-DE"/>
          </a:p>
        </p:txBody>
      </p:sp>
    </p:spTree>
    <p:extLst>
      <p:ext uri="{BB962C8B-B14F-4D97-AF65-F5344CB8AC3E}">
        <p14:creationId xmlns:p14="http://schemas.microsoft.com/office/powerpoint/2010/main" val="37961195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ist zwar ein guter Gedanke. Aber leider ist das der falsche Ansatz. Wenn du eine Falschinformation verbreitet hast und davon weisst, solltest du auf jeden Fall den Personen Bescheid sagen, an die du die Information weitergeleitet hast.</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a:t>
            </a:r>
          </a:p>
        </p:txBody>
      </p:sp>
      <p:sp>
        <p:nvSpPr>
          <p:cNvPr id="4" name="Foliennummernplatzhalter 3"/>
          <p:cNvSpPr>
            <a:spLocks noGrp="1"/>
          </p:cNvSpPr>
          <p:nvPr>
            <p:ph type="sldNum" sz="quarter" idx="5"/>
          </p:nvPr>
        </p:nvSpPr>
        <p:spPr/>
        <p:txBody>
          <a:bodyPr/>
          <a:lstStyle/>
          <a:p>
            <a:fld id="{592F2512-2C16-DA41-B43F-1B6DC9725875}" type="slidenum">
              <a:rPr lang="de-DE" smtClean="0"/>
              <a:t>85</a:t>
            </a:fld>
            <a:endParaRPr lang="de-DE"/>
          </a:p>
        </p:txBody>
      </p:sp>
    </p:spTree>
    <p:extLst>
      <p:ext uri="{BB962C8B-B14F-4D97-AF65-F5344CB8AC3E}">
        <p14:creationId xmlns:p14="http://schemas.microsoft.com/office/powerpoint/2010/main" val="6419602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Egal, wie du dich eben entschieden hast: Stell dir vor, du hättest ein Video weitergeleitet. Du stellst fest, dass es sich dabei um eine Falschinformation handelt. Mit “Falschinformation” meinen wir eine Nachricht, deren Inhalt falsch oder irreführend ist. Wie würdest du dann weitermachen?</a:t>
            </a:r>
          </a:p>
          <a:p>
            <a:pPr algn="l"/>
            <a:r>
              <a:rPr lang="de-CH" b="0" i="0" u="none" strike="noStrike" dirty="0">
                <a:solidFill>
                  <a:srgbClr val="000000"/>
                </a:solidFill>
                <a:effectLst/>
                <a:latin typeface="font"/>
              </a:rPr>
              <a:t>Bitte entscheide für jede der gezeigten Aussagen, ob sie für dich stimmt oder nicht. Schiebe dafür die Karte mit der Aussage nach links oder rechts – links, wenn es nicht stimmt, und rechts, wenn es stimmt.</a:t>
            </a:r>
          </a:p>
        </p:txBody>
      </p:sp>
      <p:sp>
        <p:nvSpPr>
          <p:cNvPr id="4" name="Foliennummernplatzhalter 3"/>
          <p:cNvSpPr>
            <a:spLocks noGrp="1"/>
          </p:cNvSpPr>
          <p:nvPr>
            <p:ph type="sldNum" sz="quarter" idx="5"/>
          </p:nvPr>
        </p:nvSpPr>
        <p:spPr/>
        <p:txBody>
          <a:bodyPr/>
          <a:lstStyle/>
          <a:p>
            <a:fld id="{592F2512-2C16-DA41-B43F-1B6DC9725875}" type="slidenum">
              <a:rPr lang="de-DE" smtClean="0"/>
              <a:t>86</a:t>
            </a:fld>
            <a:endParaRPr lang="de-DE"/>
          </a:p>
        </p:txBody>
      </p:sp>
    </p:spTree>
    <p:extLst>
      <p:ext uri="{BB962C8B-B14F-4D97-AF65-F5344CB8AC3E}">
        <p14:creationId xmlns:p14="http://schemas.microsoft.com/office/powerpoint/2010/main" val="15346662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i="0" u="none" strike="noStrike" cap="all" dirty="0">
                <a:solidFill>
                  <a:srgbClr val="000000"/>
                </a:solidFill>
                <a:effectLst/>
                <a:latin typeface="font"/>
              </a:rPr>
              <a:t>ERKLÄRUNG</a:t>
            </a:r>
          </a:p>
          <a:p>
            <a:r>
              <a:rPr lang="de-CH" dirty="0">
                <a:effectLst/>
              </a:rPr>
              <a:t>Gute Idee. Auf jeden Fall solltest du den Personen, denen du die Falschnachricht weitergeleitet hast, Bescheid geben.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a:t>
            </a:r>
          </a:p>
          <a:p>
            <a:br>
              <a:rPr lang="de-CH" dirty="0"/>
            </a:br>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87</a:t>
            </a:fld>
            <a:endParaRPr lang="de-DE"/>
          </a:p>
        </p:txBody>
      </p:sp>
    </p:spTree>
    <p:extLst>
      <p:ext uri="{BB962C8B-B14F-4D97-AF65-F5344CB8AC3E}">
        <p14:creationId xmlns:p14="http://schemas.microsoft.com/office/powerpoint/2010/main" val="6065697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Egal, wie du dich eben entschieden hast: Stell dir vor, du hättest ein Video weitergeleitet. Du stellst fest, dass es sich dabei um eine Falschinformation handelt. Mit “Falschinformation” meinen wir eine Nachricht, deren Inhalt falsch oder irreführend ist. Wie würdest du dann weitermachen?</a:t>
            </a:r>
          </a:p>
          <a:p>
            <a:pPr algn="l"/>
            <a:r>
              <a:rPr lang="de-CH" b="0" i="0" u="none" strike="noStrike" dirty="0">
                <a:solidFill>
                  <a:srgbClr val="000000"/>
                </a:solidFill>
                <a:effectLst/>
                <a:latin typeface="font"/>
              </a:rPr>
              <a:t>Bitte entscheide für jede der gezeigten Aussagen, ob sie für dich stimmt oder nicht. Schiebe dafür die Karte mit der Aussage nach links oder rechts – links, wenn es nicht stimmt, und rechts, wenn es stimmt.</a:t>
            </a:r>
          </a:p>
        </p:txBody>
      </p:sp>
      <p:sp>
        <p:nvSpPr>
          <p:cNvPr id="4" name="Foliennummernplatzhalter 3"/>
          <p:cNvSpPr>
            <a:spLocks noGrp="1"/>
          </p:cNvSpPr>
          <p:nvPr>
            <p:ph type="sldNum" sz="quarter" idx="5"/>
          </p:nvPr>
        </p:nvSpPr>
        <p:spPr/>
        <p:txBody>
          <a:bodyPr/>
          <a:lstStyle/>
          <a:p>
            <a:fld id="{592F2512-2C16-DA41-B43F-1B6DC9725875}" type="slidenum">
              <a:rPr lang="de-DE" smtClean="0"/>
              <a:t>88</a:t>
            </a:fld>
            <a:endParaRPr lang="de-DE"/>
          </a:p>
        </p:txBody>
      </p:sp>
    </p:spTree>
    <p:extLst>
      <p:ext uri="{BB962C8B-B14F-4D97-AF65-F5344CB8AC3E}">
        <p14:creationId xmlns:p14="http://schemas.microsoft.com/office/powerpoint/2010/main" val="33237260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i="0" u="none" strike="noStrike" cap="all" dirty="0">
                <a:solidFill>
                  <a:srgbClr val="000000"/>
                </a:solidFill>
                <a:effectLst/>
                <a:latin typeface="font"/>
              </a:rPr>
              <a:t>ERKLÄRUNG</a:t>
            </a:r>
          </a:p>
          <a:p>
            <a:pPr marL="0" marR="0" lvl="0" indent="0" algn="l" defTabSz="914400" rtl="0" eaLnBrk="1" fontAlgn="t" latinLnBrk="0" hangingPunct="1">
              <a:lnSpc>
                <a:spcPct val="100000"/>
              </a:lnSpc>
              <a:spcBef>
                <a:spcPts val="0"/>
              </a:spcBef>
              <a:spcAft>
                <a:spcPts val="0"/>
              </a:spcAft>
              <a:buClrTx/>
              <a:buSzTx/>
              <a:buFontTx/>
              <a:buNone/>
              <a:tabLst/>
              <a:defRPr/>
            </a:pPr>
            <a:r>
              <a:rPr lang="de-CH" dirty="0">
                <a:effectLst/>
              </a:rPr>
              <a:t>Das ist keine gute Idee. Vielleicht merken deine Bekannten es nicht selber. Es könnte sein, dass sie die Falschnachricht noch weiter verbreiten. Deswegen solltest du sie auf jeden Fall informieren.</a:t>
            </a:r>
            <a:br>
              <a:rPr lang="de-CH" dirty="0"/>
            </a:br>
            <a:r>
              <a:rPr lang="de-CH" b="0" i="0" u="sng" strike="noStrike" dirty="0">
                <a:solidFill>
                  <a:srgbClr val="000000"/>
                </a:solidFill>
                <a:effectLst/>
                <a:latin typeface="font"/>
              </a:rPr>
              <a:t>Punkte</a:t>
            </a:r>
            <a:r>
              <a:rPr lang="de-CH" b="0" i="0" u="none" strike="noStrike" dirty="0">
                <a:solidFill>
                  <a:srgbClr val="000000"/>
                </a:solidFill>
                <a:effectLst/>
                <a:latin typeface="font"/>
              </a:rPr>
              <a:t>: 0,2</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89</a:t>
            </a:fld>
            <a:endParaRPr lang="de-DE"/>
          </a:p>
        </p:txBody>
      </p:sp>
    </p:spTree>
    <p:extLst>
      <p:ext uri="{BB962C8B-B14F-4D97-AF65-F5344CB8AC3E}">
        <p14:creationId xmlns:p14="http://schemas.microsoft.com/office/powerpoint/2010/main" val="35002481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Egal, wie du dich eben entschieden hast: Stell dir vor, du hättest ein Video weitergeleitet. Du stellst fest, dass es sich dabei um eine Falschinformation handelt. Mit “Falschinformation” meinen wir eine Nachricht, deren Inhalt falsch oder irreführend ist. Wie würdest du dann weitermachen?</a:t>
            </a:r>
          </a:p>
          <a:p>
            <a:pPr algn="l"/>
            <a:r>
              <a:rPr lang="de-CH" b="0" i="0" u="none" strike="noStrike" dirty="0">
                <a:solidFill>
                  <a:srgbClr val="000000"/>
                </a:solidFill>
                <a:effectLst/>
                <a:latin typeface="font"/>
              </a:rPr>
              <a:t>Bitte entscheide für jede der gezeigten Aussagen, ob sie für dich stimmt oder nicht. Schiebe dafür die Karte mit der Aussage nach links oder rechts – links, wenn es nicht stimmt, und rechts, wenn es stimmt.</a:t>
            </a:r>
          </a:p>
        </p:txBody>
      </p:sp>
      <p:sp>
        <p:nvSpPr>
          <p:cNvPr id="4" name="Foliennummernplatzhalter 3"/>
          <p:cNvSpPr>
            <a:spLocks noGrp="1"/>
          </p:cNvSpPr>
          <p:nvPr>
            <p:ph type="sldNum" sz="quarter" idx="5"/>
          </p:nvPr>
        </p:nvSpPr>
        <p:spPr/>
        <p:txBody>
          <a:bodyPr/>
          <a:lstStyle/>
          <a:p>
            <a:fld id="{592F2512-2C16-DA41-B43F-1B6DC9725875}" type="slidenum">
              <a:rPr lang="de-DE" smtClean="0"/>
              <a:t>90</a:t>
            </a:fld>
            <a:endParaRPr lang="de-DE"/>
          </a:p>
        </p:txBody>
      </p:sp>
    </p:spTree>
    <p:extLst>
      <p:ext uri="{BB962C8B-B14F-4D97-AF65-F5344CB8AC3E}">
        <p14:creationId xmlns:p14="http://schemas.microsoft.com/office/powerpoint/2010/main" val="33571016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i="0" u="none" strike="noStrike" cap="all" dirty="0">
                <a:solidFill>
                  <a:srgbClr val="000000"/>
                </a:solidFill>
                <a:effectLst/>
                <a:latin typeface="font"/>
              </a:rPr>
              <a:t>ERKLÄRUNG</a:t>
            </a:r>
          </a:p>
          <a:p>
            <a:r>
              <a:rPr lang="de-CH" dirty="0">
                <a:effectLst/>
              </a:rPr>
              <a:t>Das ist eine gute Idee. Wahrscheinlich weiss die Person, die dir die Nachricht geschickt hat, gar nicht, dass es eine Falschnachricht ist. Du solltest ihr auf jeden Fall Bescheid sagen.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a:t>
            </a:r>
          </a:p>
          <a:p>
            <a:br>
              <a:rPr lang="de-CH" dirty="0"/>
            </a:br>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91</a:t>
            </a:fld>
            <a:endParaRPr lang="de-DE"/>
          </a:p>
        </p:txBody>
      </p:sp>
    </p:spTree>
    <p:extLst>
      <p:ext uri="{BB962C8B-B14F-4D97-AF65-F5344CB8AC3E}">
        <p14:creationId xmlns:p14="http://schemas.microsoft.com/office/powerpoint/2010/main" val="20091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sollst du die Bereiche des Bilds auswählen, die dir bei der Entscheidung der ersten Frage geholfen haben.</a:t>
            </a:r>
          </a:p>
          <a:p>
            <a:pPr algn="l"/>
            <a:r>
              <a:rPr lang="de-CH" b="0" i="0" u="none" strike="noStrike" dirty="0">
                <a:solidFill>
                  <a:srgbClr val="000000"/>
                </a:solidFill>
                <a:effectLst/>
                <a:latin typeface="font"/>
              </a:rPr>
              <a:t>Dazu kannst du einen Bereich über die passenden Felder auswählen.</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11</a:t>
            </a:fld>
            <a:endParaRPr lang="de-DE"/>
          </a:p>
        </p:txBody>
      </p:sp>
    </p:spTree>
    <p:extLst>
      <p:ext uri="{BB962C8B-B14F-4D97-AF65-F5344CB8AC3E}">
        <p14:creationId xmlns:p14="http://schemas.microsoft.com/office/powerpoint/2010/main" val="396492949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Egal, wie du dich eben entschieden hast: Stell dir vor, du hättest ein Video weitergeleitet. Du stellst fest, dass es sich dabei um eine Falschinformation handelt. Mit “Falschinformation” meinen wir eine Nachricht, deren Inhalt falsch oder irreführend ist. Wie würdest du dann weitermachen?</a:t>
            </a:r>
          </a:p>
          <a:p>
            <a:pPr algn="l"/>
            <a:r>
              <a:rPr lang="de-CH" b="0" i="0" u="none" strike="noStrike" dirty="0">
                <a:solidFill>
                  <a:srgbClr val="000000"/>
                </a:solidFill>
                <a:effectLst/>
                <a:latin typeface="font"/>
              </a:rPr>
              <a:t>Bitte entscheide für jede der gezeigten Aussagen, ob sie für dich stimmt oder nicht. Schiebe dafür die Karte mit der Aussage nach links oder rechts – links, wenn es nicht stimmt, und rechts, wenn es stimmt.</a:t>
            </a:r>
          </a:p>
        </p:txBody>
      </p:sp>
      <p:sp>
        <p:nvSpPr>
          <p:cNvPr id="4" name="Foliennummernplatzhalter 3"/>
          <p:cNvSpPr>
            <a:spLocks noGrp="1"/>
          </p:cNvSpPr>
          <p:nvPr>
            <p:ph type="sldNum" sz="quarter" idx="5"/>
          </p:nvPr>
        </p:nvSpPr>
        <p:spPr/>
        <p:txBody>
          <a:bodyPr/>
          <a:lstStyle/>
          <a:p>
            <a:fld id="{592F2512-2C16-DA41-B43F-1B6DC9725875}" type="slidenum">
              <a:rPr lang="de-DE" smtClean="0"/>
              <a:t>92</a:t>
            </a:fld>
            <a:endParaRPr lang="de-DE"/>
          </a:p>
        </p:txBody>
      </p:sp>
    </p:spTree>
    <p:extLst>
      <p:ext uri="{BB962C8B-B14F-4D97-AF65-F5344CB8AC3E}">
        <p14:creationId xmlns:p14="http://schemas.microsoft.com/office/powerpoint/2010/main" val="38569933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Eine Falschnachricht zu melden, ist eine gute Idee. Wenn du sie meldest, kann der Betreiber die Plattform die Nachricht überprüfen und dafür sorgen, dass sie sich nicht weiter verbreitet.</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93</a:t>
            </a:fld>
            <a:endParaRPr lang="de-DE"/>
          </a:p>
        </p:txBody>
      </p:sp>
    </p:spTree>
    <p:extLst>
      <p:ext uri="{BB962C8B-B14F-4D97-AF65-F5344CB8AC3E}">
        <p14:creationId xmlns:p14="http://schemas.microsoft.com/office/powerpoint/2010/main" val="29410750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geht es um Soziale Medien, z. B. Facebook oder X (vormals Twitter). Du siehst nacheinander verschiedene Aussagen. Du sollst für jede Aussage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p:txBody>
      </p:sp>
      <p:sp>
        <p:nvSpPr>
          <p:cNvPr id="4" name="Foliennummernplatzhalter 3"/>
          <p:cNvSpPr>
            <a:spLocks noGrp="1"/>
          </p:cNvSpPr>
          <p:nvPr>
            <p:ph type="sldNum" sz="quarter" idx="5"/>
          </p:nvPr>
        </p:nvSpPr>
        <p:spPr/>
        <p:txBody>
          <a:bodyPr/>
          <a:lstStyle/>
          <a:p>
            <a:fld id="{592F2512-2C16-DA41-B43F-1B6DC9725875}" type="slidenum">
              <a:rPr lang="de-DE" smtClean="0"/>
              <a:t>94</a:t>
            </a:fld>
            <a:endParaRPr lang="de-DE"/>
          </a:p>
        </p:txBody>
      </p:sp>
    </p:spTree>
    <p:extLst>
      <p:ext uri="{BB962C8B-B14F-4D97-AF65-F5344CB8AC3E}">
        <p14:creationId xmlns:p14="http://schemas.microsoft.com/office/powerpoint/2010/main" val="18861112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ist wahr. Bei einer Plattform wie Facebook oder </a:t>
            </a:r>
            <a:r>
              <a:rPr lang="de-CH" b="0" i="0" u="none" strike="noStrike" dirty="0" err="1">
                <a:solidFill>
                  <a:srgbClr val="000000"/>
                </a:solidFill>
                <a:effectLst/>
                <a:latin typeface="font"/>
              </a:rPr>
              <a:t>Tik</a:t>
            </a:r>
            <a:r>
              <a:rPr lang="de-CH" b="0" i="0" u="none" strike="noStrike" dirty="0">
                <a:solidFill>
                  <a:srgbClr val="000000"/>
                </a:solidFill>
                <a:effectLst/>
                <a:latin typeface="font"/>
              </a:rPr>
              <a:t> </a:t>
            </a:r>
            <a:r>
              <a:rPr lang="de-CH" b="0" i="0" u="none" strike="noStrike" dirty="0" err="1">
                <a:solidFill>
                  <a:srgbClr val="000000"/>
                </a:solidFill>
                <a:effectLst/>
                <a:latin typeface="font"/>
              </a:rPr>
              <a:t>Tok</a:t>
            </a:r>
            <a:r>
              <a:rPr lang="de-CH" b="0" i="0" u="none" strike="noStrike" dirty="0">
                <a:solidFill>
                  <a:srgbClr val="000000"/>
                </a:solidFill>
                <a:effectLst/>
                <a:latin typeface="font"/>
              </a:rPr>
              <a:t> gelten die Regeln der Plattform. Dazu gehört auch, dass Beiträge gelöscht werden können, wenn sie den Regeln nicht entsprechen.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95</a:t>
            </a:fld>
            <a:endParaRPr lang="de-DE"/>
          </a:p>
        </p:txBody>
      </p:sp>
    </p:spTree>
    <p:extLst>
      <p:ext uri="{BB962C8B-B14F-4D97-AF65-F5344CB8AC3E}">
        <p14:creationId xmlns:p14="http://schemas.microsoft.com/office/powerpoint/2010/main" val="10646447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geht es um Soziale Medien, z. B. Facebook oder X (vormals Twitter). Du siehst nacheinander verschiedene Aussagen. Du sollst für jede Aussage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a:p>
            <a:pPr algn="l"/>
            <a:endParaRPr lang="de-CH" b="0" i="0" u="none" strike="noStrike" dirty="0">
              <a:solidFill>
                <a:srgbClr val="000000"/>
              </a:solidFill>
              <a:effectLst/>
              <a:latin typeface="font"/>
            </a:endParaRPr>
          </a:p>
        </p:txBody>
      </p:sp>
      <p:sp>
        <p:nvSpPr>
          <p:cNvPr id="4" name="Foliennummernplatzhalter 3"/>
          <p:cNvSpPr>
            <a:spLocks noGrp="1"/>
          </p:cNvSpPr>
          <p:nvPr>
            <p:ph type="sldNum" sz="quarter" idx="5"/>
          </p:nvPr>
        </p:nvSpPr>
        <p:spPr/>
        <p:txBody>
          <a:bodyPr/>
          <a:lstStyle/>
          <a:p>
            <a:fld id="{592F2512-2C16-DA41-B43F-1B6DC9725875}" type="slidenum">
              <a:rPr lang="de-DE" smtClean="0"/>
              <a:t>96</a:t>
            </a:fld>
            <a:endParaRPr lang="de-DE"/>
          </a:p>
        </p:txBody>
      </p:sp>
    </p:spTree>
    <p:extLst>
      <p:ext uri="{BB962C8B-B14F-4D97-AF65-F5344CB8AC3E}">
        <p14:creationId xmlns:p14="http://schemas.microsoft.com/office/powerpoint/2010/main" val="42809471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ist falsch. Eine Falschinformation zu melden ist zwar eine gute Idee. Sie wird aber nicht automatisch gelöscht. Die Nachricht wird von der Plattform nochmal geprüft. Anschliessend kann es sein, dass sie gelöscht wird oder als Falschnachricht gekennzeichnet wird.</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97</a:t>
            </a:fld>
            <a:endParaRPr lang="de-DE"/>
          </a:p>
        </p:txBody>
      </p:sp>
    </p:spTree>
    <p:extLst>
      <p:ext uri="{BB962C8B-B14F-4D97-AF65-F5344CB8AC3E}">
        <p14:creationId xmlns:p14="http://schemas.microsoft.com/office/powerpoint/2010/main" val="362354557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geht es um Soziale Medien, z. B. Facebook oder X (vormals Twitter). Du siehst nacheinander verschiedene Aussagen. Du sollst für jede Aussage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a:p>
            <a:pPr algn="l"/>
            <a:endParaRPr lang="de-CH" b="0" i="0" u="none" strike="noStrike" dirty="0">
              <a:solidFill>
                <a:srgbClr val="000000"/>
              </a:solidFill>
              <a:effectLst/>
              <a:latin typeface="font"/>
            </a:endParaRPr>
          </a:p>
        </p:txBody>
      </p:sp>
      <p:sp>
        <p:nvSpPr>
          <p:cNvPr id="4" name="Foliennummernplatzhalter 3"/>
          <p:cNvSpPr>
            <a:spLocks noGrp="1"/>
          </p:cNvSpPr>
          <p:nvPr>
            <p:ph type="sldNum" sz="quarter" idx="5"/>
          </p:nvPr>
        </p:nvSpPr>
        <p:spPr/>
        <p:txBody>
          <a:bodyPr/>
          <a:lstStyle/>
          <a:p>
            <a:fld id="{592F2512-2C16-DA41-B43F-1B6DC9725875}" type="slidenum">
              <a:rPr lang="de-DE" smtClean="0"/>
              <a:t>98</a:t>
            </a:fld>
            <a:endParaRPr lang="de-DE"/>
          </a:p>
        </p:txBody>
      </p:sp>
    </p:spTree>
    <p:extLst>
      <p:ext uri="{BB962C8B-B14F-4D97-AF65-F5344CB8AC3E}">
        <p14:creationId xmlns:p14="http://schemas.microsoft.com/office/powerpoint/2010/main" val="15336940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ist falsch. Beleidigung, ob online oder direkt, ist eine Straftat und kann vor Gericht mit einer Strafe belegt werden.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99</a:t>
            </a:fld>
            <a:endParaRPr lang="de-DE"/>
          </a:p>
        </p:txBody>
      </p:sp>
    </p:spTree>
    <p:extLst>
      <p:ext uri="{BB962C8B-B14F-4D97-AF65-F5344CB8AC3E}">
        <p14:creationId xmlns:p14="http://schemas.microsoft.com/office/powerpoint/2010/main" val="27332591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HILFE</a:t>
            </a:r>
            <a:endParaRPr lang="de-CH" b="0" i="0" u="none" strike="noStrike" cap="all" dirty="0">
              <a:solidFill>
                <a:srgbClr val="000000"/>
              </a:solidFill>
              <a:effectLst/>
              <a:latin typeface="font"/>
            </a:endParaRPr>
          </a:p>
          <a:p>
            <a:pPr algn="l"/>
            <a:r>
              <a:rPr lang="de-CH" b="0" i="0" u="none" strike="noStrike" dirty="0">
                <a:solidFill>
                  <a:srgbClr val="000000"/>
                </a:solidFill>
                <a:effectLst/>
                <a:latin typeface="font"/>
              </a:rPr>
              <a:t>Bei dieser Frage geht es um Soziale Medien, z. B. Facebook oder X (vormals Twitter). Du siehst nacheinander verschiedene Aussagen. Du sollst für jede Aussage entscheiden, ob sie wahr oder falsch ist.</a:t>
            </a:r>
          </a:p>
          <a:p>
            <a:pPr algn="l"/>
            <a:r>
              <a:rPr lang="de-CH" b="0" i="0" u="none" strike="noStrike" dirty="0">
                <a:solidFill>
                  <a:srgbClr val="000000"/>
                </a:solidFill>
                <a:effectLst/>
                <a:latin typeface="font"/>
              </a:rPr>
              <a:t>Ziehe dafür die Karte auf einen der Stapel – links für falsch, rechts für wahr. du kannst auch einfach auf den Stapel klicken.</a:t>
            </a:r>
          </a:p>
          <a:p>
            <a:pPr algn="l"/>
            <a:endParaRPr lang="de-CH" b="0" i="0" u="none" strike="noStrike" dirty="0">
              <a:solidFill>
                <a:srgbClr val="000000"/>
              </a:solidFill>
              <a:effectLst/>
              <a:latin typeface="font"/>
            </a:endParaRPr>
          </a:p>
        </p:txBody>
      </p:sp>
      <p:sp>
        <p:nvSpPr>
          <p:cNvPr id="4" name="Foliennummernplatzhalter 3"/>
          <p:cNvSpPr>
            <a:spLocks noGrp="1"/>
          </p:cNvSpPr>
          <p:nvPr>
            <p:ph type="sldNum" sz="quarter" idx="5"/>
          </p:nvPr>
        </p:nvSpPr>
        <p:spPr/>
        <p:txBody>
          <a:bodyPr/>
          <a:lstStyle/>
          <a:p>
            <a:fld id="{592F2512-2C16-DA41-B43F-1B6DC9725875}" type="slidenum">
              <a:rPr lang="de-DE" smtClean="0"/>
              <a:t>100</a:t>
            </a:fld>
            <a:endParaRPr lang="de-DE"/>
          </a:p>
        </p:txBody>
      </p:sp>
    </p:spTree>
    <p:extLst>
      <p:ext uri="{BB962C8B-B14F-4D97-AF65-F5344CB8AC3E}">
        <p14:creationId xmlns:p14="http://schemas.microsoft.com/office/powerpoint/2010/main" val="13357934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1" i="0" u="none" strike="noStrike" cap="all" dirty="0">
                <a:solidFill>
                  <a:srgbClr val="000000"/>
                </a:solidFill>
                <a:effectLst/>
                <a:latin typeface="font"/>
              </a:rPr>
              <a:t>ERKLÄRUNG</a:t>
            </a:r>
          </a:p>
          <a:p>
            <a:pPr algn="l"/>
            <a:r>
              <a:rPr lang="de-CH" b="0" i="0" u="none" strike="noStrike" dirty="0">
                <a:solidFill>
                  <a:srgbClr val="000000"/>
                </a:solidFill>
                <a:effectLst/>
                <a:latin typeface="font"/>
              </a:rPr>
              <a:t>Das stimmt. Bei vielen Plattformen spielt die Anzahl von “”Likes”” und Kommentaren eine Rolle bei der Anzeige und Verbreitung. Wenn du etwas mit “”Gefällt mir”” markierst, ist es wahrscheinlicher, dass </a:t>
            </a:r>
            <a:r>
              <a:rPr lang="de-CH" b="0" i="0" u="none" strike="noStrike" dirty="0" err="1">
                <a:solidFill>
                  <a:srgbClr val="000000"/>
                </a:solidFill>
                <a:effectLst/>
                <a:latin typeface="font"/>
              </a:rPr>
              <a:t>Freund:innen</a:t>
            </a:r>
            <a:r>
              <a:rPr lang="de-CH" b="0" i="0" u="none" strike="noStrike" dirty="0">
                <a:solidFill>
                  <a:srgbClr val="000000"/>
                </a:solidFill>
                <a:effectLst/>
                <a:latin typeface="font"/>
              </a:rPr>
              <a:t> von dir es auch sehen.</a:t>
            </a:r>
          </a:p>
          <a:p>
            <a:pPr marL="0" marR="0" lvl="0" indent="0" algn="l" defTabSz="914400" rtl="0" eaLnBrk="1" fontAlgn="t" latinLnBrk="0" hangingPunct="1">
              <a:lnSpc>
                <a:spcPct val="100000"/>
              </a:lnSpc>
              <a:spcBef>
                <a:spcPts val="0"/>
              </a:spcBef>
              <a:spcAft>
                <a:spcPts val="0"/>
              </a:spcAft>
              <a:buClrTx/>
              <a:buSzTx/>
              <a:buFontTx/>
              <a:buNone/>
              <a:tabLst/>
              <a:defRPr/>
            </a:pPr>
            <a:r>
              <a:rPr lang="de-CH" b="0" i="0" u="sng" strike="noStrike" dirty="0">
                <a:solidFill>
                  <a:srgbClr val="000000"/>
                </a:solidFill>
                <a:effectLst/>
                <a:latin typeface="font"/>
              </a:rPr>
              <a:t>Punkte</a:t>
            </a:r>
            <a:r>
              <a:rPr lang="de-CH" b="0" i="0" u="none" strike="noStrike" dirty="0">
                <a:solidFill>
                  <a:srgbClr val="000000"/>
                </a:solidFill>
                <a:effectLst/>
                <a:latin typeface="font"/>
              </a:rPr>
              <a:t>: 0,25</a:t>
            </a:r>
          </a:p>
          <a:p>
            <a:endParaRPr lang="de-DE" dirty="0"/>
          </a:p>
        </p:txBody>
      </p:sp>
      <p:sp>
        <p:nvSpPr>
          <p:cNvPr id="4" name="Foliennummernplatzhalter 3"/>
          <p:cNvSpPr>
            <a:spLocks noGrp="1"/>
          </p:cNvSpPr>
          <p:nvPr>
            <p:ph type="sldNum" sz="quarter" idx="5"/>
          </p:nvPr>
        </p:nvSpPr>
        <p:spPr/>
        <p:txBody>
          <a:bodyPr/>
          <a:lstStyle/>
          <a:p>
            <a:fld id="{592F2512-2C16-DA41-B43F-1B6DC9725875}" type="slidenum">
              <a:rPr lang="de-DE" smtClean="0"/>
              <a:t>101</a:t>
            </a:fld>
            <a:endParaRPr lang="de-DE"/>
          </a:p>
        </p:txBody>
      </p:sp>
    </p:spTree>
    <p:extLst>
      <p:ext uri="{BB962C8B-B14F-4D97-AF65-F5344CB8AC3E}">
        <p14:creationId xmlns:p14="http://schemas.microsoft.com/office/powerpoint/2010/main" val="2500562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2A7B7C-62E9-8B13-3974-55F542B5D08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68823B7B-9DE6-E681-BA9C-334F822A90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30FAF3F-F0C1-4C97-9370-E3A7D83207E3}"/>
              </a:ext>
            </a:extLst>
          </p:cNvPr>
          <p:cNvSpPr>
            <a:spLocks noGrp="1"/>
          </p:cNvSpPr>
          <p:nvPr>
            <p:ph type="dt" sz="half" idx="10"/>
          </p:nvPr>
        </p:nvSpPr>
        <p:spPr/>
        <p:txBody>
          <a:bodyPr/>
          <a:lstStyle/>
          <a:p>
            <a:fld id="{1AE2F50C-0BBA-2648-9DC8-79079BD2F430}" type="datetime1">
              <a:rPr lang="de-CH" smtClean="0"/>
              <a:t>15.11.24</a:t>
            </a:fld>
            <a:endParaRPr lang="de-DE"/>
          </a:p>
        </p:txBody>
      </p:sp>
      <p:sp>
        <p:nvSpPr>
          <p:cNvPr id="5" name="Fußzeilenplatzhalter 4">
            <a:extLst>
              <a:ext uri="{FF2B5EF4-FFF2-40B4-BE49-F238E27FC236}">
                <a16:creationId xmlns:a16="http://schemas.microsoft.com/office/drawing/2014/main" id="{CC4BEB0A-7666-547E-4F01-4CCCD83A5A4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DE7CE89-2E80-D5F4-6520-9F335264F301}"/>
              </a:ext>
            </a:extLst>
          </p:cNvPr>
          <p:cNvSpPr>
            <a:spLocks noGrp="1"/>
          </p:cNvSpPr>
          <p:nvPr>
            <p:ph type="sldNum" sz="quarter" idx="12"/>
          </p:nvPr>
        </p:nvSpPr>
        <p:spPr/>
        <p:txBody>
          <a:bodyPr/>
          <a:lstStyle/>
          <a:p>
            <a:fld id="{EB847C72-3CA9-F647-B8D0-B8BC1B99867E}" type="slidenum">
              <a:rPr lang="de-DE" smtClean="0"/>
              <a:t>‹Nr.›</a:t>
            </a:fld>
            <a:endParaRPr lang="de-DE"/>
          </a:p>
        </p:txBody>
      </p:sp>
    </p:spTree>
    <p:extLst>
      <p:ext uri="{BB962C8B-B14F-4D97-AF65-F5344CB8AC3E}">
        <p14:creationId xmlns:p14="http://schemas.microsoft.com/office/powerpoint/2010/main" val="917299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1692ED-937D-8A66-7B73-0BB428C6ECC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6FE9DCB-53EA-BBA8-F0EF-B47E9A05B23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C64D5CF-FA50-3922-4D54-481FC235533F}"/>
              </a:ext>
            </a:extLst>
          </p:cNvPr>
          <p:cNvSpPr>
            <a:spLocks noGrp="1"/>
          </p:cNvSpPr>
          <p:nvPr>
            <p:ph type="dt" sz="half" idx="10"/>
          </p:nvPr>
        </p:nvSpPr>
        <p:spPr/>
        <p:txBody>
          <a:bodyPr/>
          <a:lstStyle/>
          <a:p>
            <a:fld id="{6BF7B0F8-953A-2A43-8838-9A637AD6DDA7}" type="datetime1">
              <a:rPr lang="de-CH" smtClean="0"/>
              <a:t>15.11.24</a:t>
            </a:fld>
            <a:endParaRPr lang="de-DE"/>
          </a:p>
        </p:txBody>
      </p:sp>
      <p:sp>
        <p:nvSpPr>
          <p:cNvPr id="5" name="Fußzeilenplatzhalter 4">
            <a:extLst>
              <a:ext uri="{FF2B5EF4-FFF2-40B4-BE49-F238E27FC236}">
                <a16:creationId xmlns:a16="http://schemas.microsoft.com/office/drawing/2014/main" id="{B09CF69D-9305-63F3-9F3A-05E7B167B2C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9BB545A-0A65-18EB-01F5-8090D70D03F1}"/>
              </a:ext>
            </a:extLst>
          </p:cNvPr>
          <p:cNvSpPr>
            <a:spLocks noGrp="1"/>
          </p:cNvSpPr>
          <p:nvPr>
            <p:ph type="sldNum" sz="quarter" idx="12"/>
          </p:nvPr>
        </p:nvSpPr>
        <p:spPr/>
        <p:txBody>
          <a:bodyPr/>
          <a:lstStyle/>
          <a:p>
            <a:fld id="{EB847C72-3CA9-F647-B8D0-B8BC1B99867E}" type="slidenum">
              <a:rPr lang="de-DE" smtClean="0"/>
              <a:t>‹Nr.›</a:t>
            </a:fld>
            <a:endParaRPr lang="de-DE"/>
          </a:p>
        </p:txBody>
      </p:sp>
    </p:spTree>
    <p:extLst>
      <p:ext uri="{BB962C8B-B14F-4D97-AF65-F5344CB8AC3E}">
        <p14:creationId xmlns:p14="http://schemas.microsoft.com/office/powerpoint/2010/main" val="2127622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531CB50-70EF-BA04-FB07-D32B817A576B}"/>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3DF4EF15-23CF-6C57-C5C2-EC828B894BF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FEB20D8-F12D-883D-F966-38833C8CDDB3}"/>
              </a:ext>
            </a:extLst>
          </p:cNvPr>
          <p:cNvSpPr>
            <a:spLocks noGrp="1"/>
          </p:cNvSpPr>
          <p:nvPr>
            <p:ph type="dt" sz="half" idx="10"/>
          </p:nvPr>
        </p:nvSpPr>
        <p:spPr/>
        <p:txBody>
          <a:bodyPr/>
          <a:lstStyle/>
          <a:p>
            <a:fld id="{A5717881-C695-B648-9D97-811DF7C12F00}" type="datetime1">
              <a:rPr lang="de-CH" smtClean="0"/>
              <a:t>15.11.24</a:t>
            </a:fld>
            <a:endParaRPr lang="de-DE"/>
          </a:p>
        </p:txBody>
      </p:sp>
      <p:sp>
        <p:nvSpPr>
          <p:cNvPr id="5" name="Fußzeilenplatzhalter 4">
            <a:extLst>
              <a:ext uri="{FF2B5EF4-FFF2-40B4-BE49-F238E27FC236}">
                <a16:creationId xmlns:a16="http://schemas.microsoft.com/office/drawing/2014/main" id="{61725C8B-D45E-F6E4-32C7-3FA4ACCC5CF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496DF1B-A7FA-2FDF-00F7-FB334D3BAF0C}"/>
              </a:ext>
            </a:extLst>
          </p:cNvPr>
          <p:cNvSpPr>
            <a:spLocks noGrp="1"/>
          </p:cNvSpPr>
          <p:nvPr>
            <p:ph type="sldNum" sz="quarter" idx="12"/>
          </p:nvPr>
        </p:nvSpPr>
        <p:spPr/>
        <p:txBody>
          <a:bodyPr/>
          <a:lstStyle/>
          <a:p>
            <a:fld id="{EB847C72-3CA9-F647-B8D0-B8BC1B99867E}" type="slidenum">
              <a:rPr lang="de-DE" smtClean="0"/>
              <a:t>‹Nr.›</a:t>
            </a:fld>
            <a:endParaRPr lang="de-DE"/>
          </a:p>
        </p:txBody>
      </p:sp>
    </p:spTree>
    <p:extLst>
      <p:ext uri="{BB962C8B-B14F-4D97-AF65-F5344CB8AC3E}">
        <p14:creationId xmlns:p14="http://schemas.microsoft.com/office/powerpoint/2010/main" val="2360987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7B1BA-5BEB-D4B3-431F-46D835F3861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448705A-9C04-6C97-8FDD-F1F416D5F61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AD6A6E6-A4D8-ECD6-DA59-8E1AEBB7DF9A}"/>
              </a:ext>
            </a:extLst>
          </p:cNvPr>
          <p:cNvSpPr>
            <a:spLocks noGrp="1"/>
          </p:cNvSpPr>
          <p:nvPr>
            <p:ph type="dt" sz="half" idx="10"/>
          </p:nvPr>
        </p:nvSpPr>
        <p:spPr/>
        <p:txBody>
          <a:bodyPr/>
          <a:lstStyle/>
          <a:p>
            <a:fld id="{E6F94BCC-B249-2A43-AC0E-F64C8433C54D}" type="datetime1">
              <a:rPr lang="de-CH" smtClean="0"/>
              <a:t>15.11.24</a:t>
            </a:fld>
            <a:endParaRPr lang="de-DE"/>
          </a:p>
        </p:txBody>
      </p:sp>
      <p:sp>
        <p:nvSpPr>
          <p:cNvPr id="5" name="Fußzeilenplatzhalter 4">
            <a:extLst>
              <a:ext uri="{FF2B5EF4-FFF2-40B4-BE49-F238E27FC236}">
                <a16:creationId xmlns:a16="http://schemas.microsoft.com/office/drawing/2014/main" id="{6F34E59A-12F6-BEFA-A973-EA7D84BC8D3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8CCE7F1-B41C-7203-A77C-7CCC036C02DB}"/>
              </a:ext>
            </a:extLst>
          </p:cNvPr>
          <p:cNvSpPr>
            <a:spLocks noGrp="1"/>
          </p:cNvSpPr>
          <p:nvPr>
            <p:ph type="sldNum" sz="quarter" idx="12"/>
          </p:nvPr>
        </p:nvSpPr>
        <p:spPr/>
        <p:txBody>
          <a:bodyPr/>
          <a:lstStyle/>
          <a:p>
            <a:fld id="{EB847C72-3CA9-F647-B8D0-B8BC1B99867E}" type="slidenum">
              <a:rPr lang="de-DE" smtClean="0"/>
              <a:t>‹Nr.›</a:t>
            </a:fld>
            <a:endParaRPr lang="de-DE"/>
          </a:p>
        </p:txBody>
      </p:sp>
    </p:spTree>
    <p:extLst>
      <p:ext uri="{BB962C8B-B14F-4D97-AF65-F5344CB8AC3E}">
        <p14:creationId xmlns:p14="http://schemas.microsoft.com/office/powerpoint/2010/main" val="413851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83C04-82EE-E9CA-2F01-FBFCF7220B2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818A53C-C445-B2A8-2942-5A94884C5C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7C4AE83-7265-20C5-D5C0-F81C87514170}"/>
              </a:ext>
            </a:extLst>
          </p:cNvPr>
          <p:cNvSpPr>
            <a:spLocks noGrp="1"/>
          </p:cNvSpPr>
          <p:nvPr>
            <p:ph type="dt" sz="half" idx="10"/>
          </p:nvPr>
        </p:nvSpPr>
        <p:spPr/>
        <p:txBody>
          <a:bodyPr/>
          <a:lstStyle/>
          <a:p>
            <a:fld id="{107E3A40-C466-2240-88C3-190867AAD2AB}" type="datetime1">
              <a:rPr lang="de-CH" smtClean="0"/>
              <a:t>15.11.24</a:t>
            </a:fld>
            <a:endParaRPr lang="de-DE"/>
          </a:p>
        </p:txBody>
      </p:sp>
      <p:sp>
        <p:nvSpPr>
          <p:cNvPr id="5" name="Fußzeilenplatzhalter 4">
            <a:extLst>
              <a:ext uri="{FF2B5EF4-FFF2-40B4-BE49-F238E27FC236}">
                <a16:creationId xmlns:a16="http://schemas.microsoft.com/office/drawing/2014/main" id="{D06B51FB-C2E9-4B4F-39ED-C68006B6562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C2E10D1-2525-D9A3-22A6-F82AB1B7DFF1}"/>
              </a:ext>
            </a:extLst>
          </p:cNvPr>
          <p:cNvSpPr>
            <a:spLocks noGrp="1"/>
          </p:cNvSpPr>
          <p:nvPr>
            <p:ph type="sldNum" sz="quarter" idx="12"/>
          </p:nvPr>
        </p:nvSpPr>
        <p:spPr/>
        <p:txBody>
          <a:bodyPr/>
          <a:lstStyle/>
          <a:p>
            <a:fld id="{EB847C72-3CA9-F647-B8D0-B8BC1B99867E}" type="slidenum">
              <a:rPr lang="de-DE" smtClean="0"/>
              <a:t>‹Nr.›</a:t>
            </a:fld>
            <a:endParaRPr lang="de-DE"/>
          </a:p>
        </p:txBody>
      </p:sp>
    </p:spTree>
    <p:extLst>
      <p:ext uri="{BB962C8B-B14F-4D97-AF65-F5344CB8AC3E}">
        <p14:creationId xmlns:p14="http://schemas.microsoft.com/office/powerpoint/2010/main" val="2663928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F7490D-FE5F-9EC1-88D7-17B9463356B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2B135F8-8332-EF72-C12F-272262B9B7F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24BA867-9124-DD42-32E1-C8516506187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8BA457E-2393-1131-5104-40FA4669C60E}"/>
              </a:ext>
            </a:extLst>
          </p:cNvPr>
          <p:cNvSpPr>
            <a:spLocks noGrp="1"/>
          </p:cNvSpPr>
          <p:nvPr>
            <p:ph type="dt" sz="half" idx="10"/>
          </p:nvPr>
        </p:nvSpPr>
        <p:spPr/>
        <p:txBody>
          <a:bodyPr/>
          <a:lstStyle/>
          <a:p>
            <a:fld id="{716BD02A-AC61-7249-AC5A-42EB03B50096}" type="datetime1">
              <a:rPr lang="de-CH" smtClean="0"/>
              <a:t>15.11.24</a:t>
            </a:fld>
            <a:endParaRPr lang="de-DE"/>
          </a:p>
        </p:txBody>
      </p:sp>
      <p:sp>
        <p:nvSpPr>
          <p:cNvPr id="6" name="Fußzeilenplatzhalter 5">
            <a:extLst>
              <a:ext uri="{FF2B5EF4-FFF2-40B4-BE49-F238E27FC236}">
                <a16:creationId xmlns:a16="http://schemas.microsoft.com/office/drawing/2014/main" id="{AD7BCB1D-1E30-23D6-9C54-F82903CD039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1AECB1F-AFD2-AF81-6E81-D6731A8DF90D}"/>
              </a:ext>
            </a:extLst>
          </p:cNvPr>
          <p:cNvSpPr>
            <a:spLocks noGrp="1"/>
          </p:cNvSpPr>
          <p:nvPr>
            <p:ph type="sldNum" sz="quarter" idx="12"/>
          </p:nvPr>
        </p:nvSpPr>
        <p:spPr/>
        <p:txBody>
          <a:bodyPr/>
          <a:lstStyle/>
          <a:p>
            <a:fld id="{EB847C72-3CA9-F647-B8D0-B8BC1B99867E}" type="slidenum">
              <a:rPr lang="de-DE" smtClean="0"/>
              <a:t>‹Nr.›</a:t>
            </a:fld>
            <a:endParaRPr lang="de-DE"/>
          </a:p>
        </p:txBody>
      </p:sp>
    </p:spTree>
    <p:extLst>
      <p:ext uri="{BB962C8B-B14F-4D97-AF65-F5344CB8AC3E}">
        <p14:creationId xmlns:p14="http://schemas.microsoft.com/office/powerpoint/2010/main" val="2100048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315989-C606-793C-BEB7-DF30CC2C96A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5AC5723-F428-76E7-64ED-FEE48E8069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C016DB0-D0DC-6743-21B6-07C89E3E04A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4E3C032-590E-3AD4-E2DD-AD84B1F2D0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CC32350-C85B-9DB9-1540-2F53AB6B332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4998F111-E746-891E-072D-EDB438137803}"/>
              </a:ext>
            </a:extLst>
          </p:cNvPr>
          <p:cNvSpPr>
            <a:spLocks noGrp="1"/>
          </p:cNvSpPr>
          <p:nvPr>
            <p:ph type="dt" sz="half" idx="10"/>
          </p:nvPr>
        </p:nvSpPr>
        <p:spPr/>
        <p:txBody>
          <a:bodyPr/>
          <a:lstStyle/>
          <a:p>
            <a:fld id="{5B14CE15-E8AC-B045-BF60-F5749983D9F5}" type="datetime1">
              <a:rPr lang="de-CH" smtClean="0"/>
              <a:t>15.11.24</a:t>
            </a:fld>
            <a:endParaRPr lang="de-DE"/>
          </a:p>
        </p:txBody>
      </p:sp>
      <p:sp>
        <p:nvSpPr>
          <p:cNvPr id="8" name="Fußzeilenplatzhalter 7">
            <a:extLst>
              <a:ext uri="{FF2B5EF4-FFF2-40B4-BE49-F238E27FC236}">
                <a16:creationId xmlns:a16="http://schemas.microsoft.com/office/drawing/2014/main" id="{187CD6A0-94F8-5131-CE41-74B33033006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C9FEC39-D0C7-711C-A349-0BEC435D22A1}"/>
              </a:ext>
            </a:extLst>
          </p:cNvPr>
          <p:cNvSpPr>
            <a:spLocks noGrp="1"/>
          </p:cNvSpPr>
          <p:nvPr>
            <p:ph type="sldNum" sz="quarter" idx="12"/>
          </p:nvPr>
        </p:nvSpPr>
        <p:spPr/>
        <p:txBody>
          <a:bodyPr/>
          <a:lstStyle/>
          <a:p>
            <a:fld id="{EB847C72-3CA9-F647-B8D0-B8BC1B99867E}" type="slidenum">
              <a:rPr lang="de-DE" smtClean="0"/>
              <a:t>‹Nr.›</a:t>
            </a:fld>
            <a:endParaRPr lang="de-DE"/>
          </a:p>
        </p:txBody>
      </p:sp>
    </p:spTree>
    <p:extLst>
      <p:ext uri="{BB962C8B-B14F-4D97-AF65-F5344CB8AC3E}">
        <p14:creationId xmlns:p14="http://schemas.microsoft.com/office/powerpoint/2010/main" val="1273173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0E3E44-0F4E-C44F-3E23-06A4593B864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C61C7019-D4BA-178E-D529-FC2482D9DCC9}"/>
              </a:ext>
            </a:extLst>
          </p:cNvPr>
          <p:cNvSpPr>
            <a:spLocks noGrp="1"/>
          </p:cNvSpPr>
          <p:nvPr>
            <p:ph type="dt" sz="half" idx="10"/>
          </p:nvPr>
        </p:nvSpPr>
        <p:spPr/>
        <p:txBody>
          <a:bodyPr/>
          <a:lstStyle/>
          <a:p>
            <a:fld id="{BE9FF53A-8F2B-BB45-8CA3-8D968B137348}" type="datetime1">
              <a:rPr lang="de-CH" smtClean="0"/>
              <a:t>15.11.24</a:t>
            </a:fld>
            <a:endParaRPr lang="de-DE"/>
          </a:p>
        </p:txBody>
      </p:sp>
      <p:sp>
        <p:nvSpPr>
          <p:cNvPr id="4" name="Fußzeilenplatzhalter 3">
            <a:extLst>
              <a:ext uri="{FF2B5EF4-FFF2-40B4-BE49-F238E27FC236}">
                <a16:creationId xmlns:a16="http://schemas.microsoft.com/office/drawing/2014/main" id="{9A7D13B2-816C-035E-3000-A9D6B36E1D3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F23025C-F479-4B20-BBB5-719E5EE934EB}"/>
              </a:ext>
            </a:extLst>
          </p:cNvPr>
          <p:cNvSpPr>
            <a:spLocks noGrp="1"/>
          </p:cNvSpPr>
          <p:nvPr>
            <p:ph type="sldNum" sz="quarter" idx="12"/>
          </p:nvPr>
        </p:nvSpPr>
        <p:spPr/>
        <p:txBody>
          <a:bodyPr/>
          <a:lstStyle/>
          <a:p>
            <a:fld id="{EB847C72-3CA9-F647-B8D0-B8BC1B99867E}" type="slidenum">
              <a:rPr lang="de-DE" smtClean="0"/>
              <a:t>‹Nr.›</a:t>
            </a:fld>
            <a:endParaRPr lang="de-DE"/>
          </a:p>
        </p:txBody>
      </p:sp>
    </p:spTree>
    <p:extLst>
      <p:ext uri="{BB962C8B-B14F-4D97-AF65-F5344CB8AC3E}">
        <p14:creationId xmlns:p14="http://schemas.microsoft.com/office/powerpoint/2010/main" val="3828304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BA1777E-1803-9D02-8FD0-E24ACEB4572D}"/>
              </a:ext>
            </a:extLst>
          </p:cNvPr>
          <p:cNvSpPr>
            <a:spLocks noGrp="1"/>
          </p:cNvSpPr>
          <p:nvPr>
            <p:ph type="dt" sz="half" idx="10"/>
          </p:nvPr>
        </p:nvSpPr>
        <p:spPr/>
        <p:txBody>
          <a:bodyPr/>
          <a:lstStyle/>
          <a:p>
            <a:fld id="{47F783E5-8F9F-4542-9F89-D24239C5446D}" type="datetime1">
              <a:rPr lang="de-CH" smtClean="0"/>
              <a:t>15.11.24</a:t>
            </a:fld>
            <a:endParaRPr lang="de-DE"/>
          </a:p>
        </p:txBody>
      </p:sp>
      <p:sp>
        <p:nvSpPr>
          <p:cNvPr id="3" name="Fußzeilenplatzhalter 2">
            <a:extLst>
              <a:ext uri="{FF2B5EF4-FFF2-40B4-BE49-F238E27FC236}">
                <a16:creationId xmlns:a16="http://schemas.microsoft.com/office/drawing/2014/main" id="{C77B2F3B-77EE-0203-D7DC-C6034834599D}"/>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5A6D120-B6EB-53C0-E4E7-B25F1C7FECE7}"/>
              </a:ext>
            </a:extLst>
          </p:cNvPr>
          <p:cNvSpPr>
            <a:spLocks noGrp="1"/>
          </p:cNvSpPr>
          <p:nvPr>
            <p:ph type="sldNum" sz="quarter" idx="12"/>
          </p:nvPr>
        </p:nvSpPr>
        <p:spPr/>
        <p:txBody>
          <a:bodyPr/>
          <a:lstStyle/>
          <a:p>
            <a:fld id="{EB847C72-3CA9-F647-B8D0-B8BC1B99867E}" type="slidenum">
              <a:rPr lang="de-DE" smtClean="0"/>
              <a:t>‹Nr.›</a:t>
            </a:fld>
            <a:endParaRPr lang="de-DE"/>
          </a:p>
        </p:txBody>
      </p:sp>
    </p:spTree>
    <p:extLst>
      <p:ext uri="{BB962C8B-B14F-4D97-AF65-F5344CB8AC3E}">
        <p14:creationId xmlns:p14="http://schemas.microsoft.com/office/powerpoint/2010/main" val="4155402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EB85C9-3943-74B8-C5E1-E1B03C0F0A6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590A1A9-92FC-0A8C-70D1-80D4A4DF4E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A12F88C1-1770-CCF1-DFCF-E06680DBAC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5450DF7-D66A-87F3-3F7A-2C792FE23439}"/>
              </a:ext>
            </a:extLst>
          </p:cNvPr>
          <p:cNvSpPr>
            <a:spLocks noGrp="1"/>
          </p:cNvSpPr>
          <p:nvPr>
            <p:ph type="dt" sz="half" idx="10"/>
          </p:nvPr>
        </p:nvSpPr>
        <p:spPr/>
        <p:txBody>
          <a:bodyPr/>
          <a:lstStyle/>
          <a:p>
            <a:fld id="{0788B246-05AF-E846-AE38-F713E25D4A04}" type="datetime1">
              <a:rPr lang="de-CH" smtClean="0"/>
              <a:t>15.11.24</a:t>
            </a:fld>
            <a:endParaRPr lang="de-DE"/>
          </a:p>
        </p:txBody>
      </p:sp>
      <p:sp>
        <p:nvSpPr>
          <p:cNvPr id="6" name="Fußzeilenplatzhalter 5">
            <a:extLst>
              <a:ext uri="{FF2B5EF4-FFF2-40B4-BE49-F238E27FC236}">
                <a16:creationId xmlns:a16="http://schemas.microsoft.com/office/drawing/2014/main" id="{9DEF56BF-7F4C-D6C0-5D0D-7047F97B31A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7EAD084-70C1-4909-1075-533B5BC3164E}"/>
              </a:ext>
            </a:extLst>
          </p:cNvPr>
          <p:cNvSpPr>
            <a:spLocks noGrp="1"/>
          </p:cNvSpPr>
          <p:nvPr>
            <p:ph type="sldNum" sz="quarter" idx="12"/>
          </p:nvPr>
        </p:nvSpPr>
        <p:spPr/>
        <p:txBody>
          <a:bodyPr/>
          <a:lstStyle/>
          <a:p>
            <a:fld id="{EB847C72-3CA9-F647-B8D0-B8BC1B99867E}" type="slidenum">
              <a:rPr lang="de-DE" smtClean="0"/>
              <a:t>‹Nr.›</a:t>
            </a:fld>
            <a:endParaRPr lang="de-DE"/>
          </a:p>
        </p:txBody>
      </p:sp>
    </p:spTree>
    <p:extLst>
      <p:ext uri="{BB962C8B-B14F-4D97-AF65-F5344CB8AC3E}">
        <p14:creationId xmlns:p14="http://schemas.microsoft.com/office/powerpoint/2010/main" val="1942178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4E2E3-178D-718D-9564-725EF462D86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7ACB8B2-1FB8-59FA-1BA9-8A58F76CB6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47CD553-B3A6-3105-58C5-1C12E533E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9F15D36-39BE-CCDA-7332-17249467867B}"/>
              </a:ext>
            </a:extLst>
          </p:cNvPr>
          <p:cNvSpPr>
            <a:spLocks noGrp="1"/>
          </p:cNvSpPr>
          <p:nvPr>
            <p:ph type="dt" sz="half" idx="10"/>
          </p:nvPr>
        </p:nvSpPr>
        <p:spPr/>
        <p:txBody>
          <a:bodyPr/>
          <a:lstStyle/>
          <a:p>
            <a:fld id="{751D0352-47E6-6741-A6D3-FBFAB1FA48A6}" type="datetime1">
              <a:rPr lang="de-CH" smtClean="0"/>
              <a:t>15.11.24</a:t>
            </a:fld>
            <a:endParaRPr lang="de-DE"/>
          </a:p>
        </p:txBody>
      </p:sp>
      <p:sp>
        <p:nvSpPr>
          <p:cNvPr id="6" name="Fußzeilenplatzhalter 5">
            <a:extLst>
              <a:ext uri="{FF2B5EF4-FFF2-40B4-BE49-F238E27FC236}">
                <a16:creationId xmlns:a16="http://schemas.microsoft.com/office/drawing/2014/main" id="{2FA0AA78-4CCB-6EEA-852C-C11B7AC4A98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80362A9-BB87-C239-022F-EEDC245804A0}"/>
              </a:ext>
            </a:extLst>
          </p:cNvPr>
          <p:cNvSpPr>
            <a:spLocks noGrp="1"/>
          </p:cNvSpPr>
          <p:nvPr>
            <p:ph type="sldNum" sz="quarter" idx="12"/>
          </p:nvPr>
        </p:nvSpPr>
        <p:spPr/>
        <p:txBody>
          <a:bodyPr/>
          <a:lstStyle/>
          <a:p>
            <a:fld id="{EB847C72-3CA9-F647-B8D0-B8BC1B99867E}" type="slidenum">
              <a:rPr lang="de-DE" smtClean="0"/>
              <a:t>‹Nr.›</a:t>
            </a:fld>
            <a:endParaRPr lang="de-DE"/>
          </a:p>
        </p:txBody>
      </p:sp>
    </p:spTree>
    <p:extLst>
      <p:ext uri="{BB962C8B-B14F-4D97-AF65-F5344CB8AC3E}">
        <p14:creationId xmlns:p14="http://schemas.microsoft.com/office/powerpoint/2010/main" val="2834439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3FE31E2-E1DF-8EDA-DCCF-CDF47180B7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640EEB3-506A-0C0D-7289-49E6385C2B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D67D89B-A27B-7B39-0F84-913671F354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F4A18-4191-F843-99B0-096DF98CB5E4}" type="datetime1">
              <a:rPr lang="de-CH" smtClean="0"/>
              <a:t>15.11.24</a:t>
            </a:fld>
            <a:endParaRPr lang="de-DE"/>
          </a:p>
        </p:txBody>
      </p:sp>
      <p:sp>
        <p:nvSpPr>
          <p:cNvPr id="5" name="Fußzeilenplatzhalter 4">
            <a:extLst>
              <a:ext uri="{FF2B5EF4-FFF2-40B4-BE49-F238E27FC236}">
                <a16:creationId xmlns:a16="http://schemas.microsoft.com/office/drawing/2014/main" id="{508D14B5-DF1A-C585-5FB2-B9131C1128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F36D1725-CBDD-A99D-710A-6D525DE770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847C72-3CA9-F647-B8D0-B8BC1B99867E}" type="slidenum">
              <a:rPr lang="de-DE" smtClean="0"/>
              <a:t>‹Nr.›</a:t>
            </a:fld>
            <a:endParaRPr lang="de-DE"/>
          </a:p>
        </p:txBody>
      </p:sp>
    </p:spTree>
    <p:extLst>
      <p:ext uri="{BB962C8B-B14F-4D97-AF65-F5344CB8AC3E}">
        <p14:creationId xmlns:p14="http://schemas.microsoft.com/office/powerpoint/2010/main" val="951505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3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C7DC5A43-1A39-C4DE-A728-96E5774A7CBF}"/>
              </a:ext>
            </a:extLst>
          </p:cNvPr>
          <p:cNvSpPr/>
          <p:nvPr/>
        </p:nvSpPr>
        <p:spPr>
          <a:xfrm>
            <a:off x="10285525" y="0"/>
            <a:ext cx="1402915" cy="1202499"/>
          </a:xfrm>
          <a:prstGeom prst="rect">
            <a:avLst/>
          </a:prstGeom>
          <a:solidFill>
            <a:srgbClr val="DA2032">
              <a:alpha val="27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Dreieck 6">
            <a:extLst>
              <a:ext uri="{FF2B5EF4-FFF2-40B4-BE49-F238E27FC236}">
                <a16:creationId xmlns:a16="http://schemas.microsoft.com/office/drawing/2014/main" id="{BF1CC5F8-F011-F78B-5276-291C3A901E09}"/>
              </a:ext>
            </a:extLst>
          </p:cNvPr>
          <p:cNvSpPr/>
          <p:nvPr/>
        </p:nvSpPr>
        <p:spPr>
          <a:xfrm>
            <a:off x="7665502" y="6375748"/>
            <a:ext cx="1279315" cy="482252"/>
          </a:xfrm>
          <a:prstGeom prst="triangle">
            <a:avLst/>
          </a:prstGeom>
          <a:solidFill>
            <a:schemeClr val="accent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A88C12E2-CBDA-A494-C19C-EE7552267314}"/>
              </a:ext>
            </a:extLst>
          </p:cNvPr>
          <p:cNvSpPr/>
          <p:nvPr/>
        </p:nvSpPr>
        <p:spPr>
          <a:xfrm>
            <a:off x="11253022" y="729000"/>
            <a:ext cx="526091" cy="565032"/>
          </a:xfrm>
          <a:prstGeom prst="rect">
            <a:avLst/>
          </a:prstGeom>
          <a:solidFill>
            <a:srgbClr val="DA2032">
              <a:alpha val="3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Dreieck 9">
            <a:extLst>
              <a:ext uri="{FF2B5EF4-FFF2-40B4-BE49-F238E27FC236}">
                <a16:creationId xmlns:a16="http://schemas.microsoft.com/office/drawing/2014/main" id="{F2E241D9-CD40-0FF6-CA58-261879DA0223}"/>
              </a:ext>
            </a:extLst>
          </p:cNvPr>
          <p:cNvSpPr/>
          <p:nvPr/>
        </p:nvSpPr>
        <p:spPr>
          <a:xfrm rot="18901143">
            <a:off x="-675976" y="-165944"/>
            <a:ext cx="2047765" cy="1042202"/>
          </a:xfrm>
          <a:prstGeom prst="triangle">
            <a:avLst/>
          </a:prstGeom>
          <a:solidFill>
            <a:srgbClr val="F29400">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Dreieck 10">
            <a:extLst>
              <a:ext uri="{FF2B5EF4-FFF2-40B4-BE49-F238E27FC236}">
                <a16:creationId xmlns:a16="http://schemas.microsoft.com/office/drawing/2014/main" id="{A05BD808-D499-6D58-A4BE-5AA1B5ED2212}"/>
              </a:ext>
            </a:extLst>
          </p:cNvPr>
          <p:cNvSpPr/>
          <p:nvPr/>
        </p:nvSpPr>
        <p:spPr>
          <a:xfrm rot="18901143">
            <a:off x="-523576" y="-13544"/>
            <a:ext cx="2047765" cy="1042202"/>
          </a:xfrm>
          <a:prstGeom prst="triangle">
            <a:avLst/>
          </a:prstGeom>
          <a:solidFill>
            <a:srgbClr val="F29400">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Inhaltsplatzhalter 11" descr="Ein Bild, das Text, Screenshot, Schrift, Diagramm enthält.&#10;&#10;Automatisch generierte Beschreibung">
            <a:extLst>
              <a:ext uri="{FF2B5EF4-FFF2-40B4-BE49-F238E27FC236}">
                <a16:creationId xmlns:a16="http://schemas.microsoft.com/office/drawing/2014/main" id="{D3122F2C-AB80-A2E4-BAF5-65FA82B57D02}"/>
              </a:ext>
            </a:extLst>
          </p:cNvPr>
          <p:cNvPicPr>
            <a:picLocks noGrp="1" noChangeAspect="1"/>
          </p:cNvPicPr>
          <p:nvPr>
            <p:ph idx="1"/>
          </p:nvPr>
        </p:nvPicPr>
        <p:blipFill>
          <a:blip r:embed="rId3"/>
          <a:stretch>
            <a:fillRect/>
          </a:stretch>
        </p:blipFill>
        <p:spPr>
          <a:xfrm>
            <a:off x="2144010" y="729000"/>
            <a:ext cx="7903980" cy="5403600"/>
          </a:xfrm>
        </p:spPr>
      </p:pic>
      <p:sp>
        <p:nvSpPr>
          <p:cNvPr id="6" name="Dreieck 5">
            <a:extLst>
              <a:ext uri="{FF2B5EF4-FFF2-40B4-BE49-F238E27FC236}">
                <a16:creationId xmlns:a16="http://schemas.microsoft.com/office/drawing/2014/main" id="{65C6A3A0-8E8B-D537-3F44-6B5B5002AB02}"/>
              </a:ext>
            </a:extLst>
          </p:cNvPr>
          <p:cNvSpPr/>
          <p:nvPr/>
        </p:nvSpPr>
        <p:spPr>
          <a:xfrm>
            <a:off x="8131052" y="5858685"/>
            <a:ext cx="1653436" cy="999315"/>
          </a:xfrm>
          <a:prstGeom prst="triangle">
            <a:avLst/>
          </a:prstGeom>
          <a:solidFill>
            <a:schemeClr val="accent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44121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53A297C-7029-9120-DFB8-EC87DF6595EF}"/>
              </a:ext>
            </a:extLst>
          </p:cNvPr>
          <p:cNvSpPr/>
          <p:nvPr/>
        </p:nvSpPr>
        <p:spPr>
          <a:xfrm>
            <a:off x="0" y="6356350"/>
            <a:ext cx="12192000" cy="501650"/>
          </a:xfrm>
          <a:prstGeom prst="rect">
            <a:avLst/>
          </a:prstGeom>
          <a:gradFill flip="none" rotWithShape="1">
            <a:gsLst>
              <a:gs pos="0">
                <a:srgbClr val="F89F60">
                  <a:tint val="66000"/>
                  <a:satMod val="160000"/>
                </a:srgbClr>
              </a:gs>
              <a:gs pos="50000">
                <a:srgbClr val="F89F60">
                  <a:tint val="44500"/>
                  <a:satMod val="160000"/>
                </a:srgbClr>
              </a:gs>
              <a:gs pos="100000">
                <a:srgbClr val="F89F60">
                  <a:tint val="23500"/>
                  <a:satMod val="160000"/>
                </a:srgbClr>
              </a:gs>
            </a:gsLst>
            <a:lin ang="2700000" scaled="1"/>
            <a:tileRect/>
          </a:gradFill>
          <a:ln>
            <a:solidFill>
              <a:srgbClr val="F89F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10</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Website, Webseite enthält.&#10;&#10;Automatisch generierte Beschreibung">
            <a:extLst>
              <a:ext uri="{FF2B5EF4-FFF2-40B4-BE49-F238E27FC236}">
                <a16:creationId xmlns:a16="http://schemas.microsoft.com/office/drawing/2014/main" id="{9B38F4B7-660D-C1D7-B4A6-3C449091609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30756" y="729000"/>
            <a:ext cx="8330487" cy="5400000"/>
          </a:xfrm>
        </p:spPr>
      </p:pic>
      <p:sp>
        <p:nvSpPr>
          <p:cNvPr id="6" name="Textfeld 5">
            <a:extLst>
              <a:ext uri="{FF2B5EF4-FFF2-40B4-BE49-F238E27FC236}">
                <a16:creationId xmlns:a16="http://schemas.microsoft.com/office/drawing/2014/main" id="{93376856-6505-D943-3F4E-CB25F912A08F}"/>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26189765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100</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Inhaltsplatzhalter 4" descr="Ein Bild, das Text, Screenshot, Schrift, Diagramm enthält.&#10;&#10;Automatisch generierte Beschreibung">
            <a:extLst>
              <a:ext uri="{FF2B5EF4-FFF2-40B4-BE49-F238E27FC236}">
                <a16:creationId xmlns:a16="http://schemas.microsoft.com/office/drawing/2014/main" id="{6D48C70A-33AD-A7F1-EB3D-B222D64BBBD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76654" y="727200"/>
            <a:ext cx="9238691" cy="5403600"/>
          </a:xfrm>
        </p:spPr>
      </p:pic>
    </p:spTree>
    <p:extLst>
      <p:ext uri="{BB962C8B-B14F-4D97-AF65-F5344CB8AC3E}">
        <p14:creationId xmlns:p14="http://schemas.microsoft.com/office/powerpoint/2010/main" val="5005540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EE654D">
                  <a:tint val="66000"/>
                  <a:satMod val="160000"/>
                </a:srgbClr>
              </a:gs>
              <a:gs pos="50000">
                <a:srgbClr val="EE654D">
                  <a:tint val="44500"/>
                  <a:satMod val="160000"/>
                </a:srgbClr>
              </a:gs>
              <a:gs pos="100000">
                <a:srgbClr val="EE654D">
                  <a:tint val="23500"/>
                  <a:satMod val="160000"/>
                </a:srgbClr>
              </a:gs>
            </a:gsLst>
            <a:lin ang="2700000" scaled="1"/>
            <a:tileRect/>
          </a:gradFill>
          <a:ln>
            <a:solidFill>
              <a:srgbClr val="EE6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101</a:t>
            </a:fld>
            <a:endParaRPr lang="de-DE"/>
          </a:p>
        </p:txBody>
      </p:sp>
      <p:pic>
        <p:nvPicPr>
          <p:cNvPr id="8" name="Inhaltsplatzhalter 7" descr="Ein Bild, das Text, Screenshot, Schrift, Diagramm enthält.&#10;&#10;Automatisch generierte Beschreibung">
            <a:extLst>
              <a:ext uri="{FF2B5EF4-FFF2-40B4-BE49-F238E27FC236}">
                <a16:creationId xmlns:a16="http://schemas.microsoft.com/office/drawing/2014/main" id="{6993C97F-1E61-5A2B-3D52-DF7AA70CEB6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3728" y="727200"/>
            <a:ext cx="9264544"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5" name="Rechteck 4">
            <a:extLst>
              <a:ext uri="{FF2B5EF4-FFF2-40B4-BE49-F238E27FC236}">
                <a16:creationId xmlns:a16="http://schemas.microsoft.com/office/drawing/2014/main" id="{42B033EB-10EA-459C-D3BD-2779BC03AC41}"/>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9623564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102</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Inhaltsplatzhalter 4" descr="Ein Bild, das Text, Screenshot, Schrift, Diagramm enthält.&#10;&#10;Automatisch generierte Beschreibung">
            <a:extLst>
              <a:ext uri="{FF2B5EF4-FFF2-40B4-BE49-F238E27FC236}">
                <a16:creationId xmlns:a16="http://schemas.microsoft.com/office/drawing/2014/main" id="{371EE269-F799-6138-4D31-DB9037FB8EA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3728" y="727200"/>
            <a:ext cx="9264544" cy="5403600"/>
          </a:xfrm>
        </p:spPr>
      </p:pic>
    </p:spTree>
    <p:extLst>
      <p:ext uri="{BB962C8B-B14F-4D97-AF65-F5344CB8AC3E}">
        <p14:creationId xmlns:p14="http://schemas.microsoft.com/office/powerpoint/2010/main" val="667771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EE654D">
                  <a:tint val="66000"/>
                  <a:satMod val="160000"/>
                </a:srgbClr>
              </a:gs>
              <a:gs pos="50000">
                <a:srgbClr val="EE654D">
                  <a:tint val="44500"/>
                  <a:satMod val="160000"/>
                </a:srgbClr>
              </a:gs>
              <a:gs pos="100000">
                <a:srgbClr val="EE654D">
                  <a:tint val="23500"/>
                  <a:satMod val="160000"/>
                </a:srgbClr>
              </a:gs>
            </a:gsLst>
            <a:lin ang="2700000" scaled="1"/>
            <a:tileRect/>
          </a:gradFill>
          <a:ln>
            <a:solidFill>
              <a:srgbClr val="EE6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103</a:t>
            </a:fld>
            <a:endParaRPr lang="de-DE"/>
          </a:p>
        </p:txBody>
      </p:sp>
      <p:pic>
        <p:nvPicPr>
          <p:cNvPr id="8" name="Inhaltsplatzhalter 7" descr="Ein Bild, das Text, Screenshot, Schrift, Diagramm enthält.&#10;&#10;Automatisch generierte Beschreibung">
            <a:extLst>
              <a:ext uri="{FF2B5EF4-FFF2-40B4-BE49-F238E27FC236}">
                <a16:creationId xmlns:a16="http://schemas.microsoft.com/office/drawing/2014/main" id="{1B81775E-C620-381A-8C39-FB2E35E1FB7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72345" y="722889"/>
            <a:ext cx="9247309"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5" name="Rechteck 4">
            <a:extLst>
              <a:ext uri="{FF2B5EF4-FFF2-40B4-BE49-F238E27FC236}">
                <a16:creationId xmlns:a16="http://schemas.microsoft.com/office/drawing/2014/main" id="{42B033EB-10EA-459C-D3BD-2779BC03AC41}"/>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8399617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104</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Inhaltsplatzhalter 4" descr="Ein Bild, das Text, Screenshot, Schrift, Diagramm enthält.&#10;&#10;Automatisch generierte Beschreibung">
            <a:extLst>
              <a:ext uri="{FF2B5EF4-FFF2-40B4-BE49-F238E27FC236}">
                <a16:creationId xmlns:a16="http://schemas.microsoft.com/office/drawing/2014/main" id="{0C285D02-E15B-C932-4621-BEE5C0EC4ED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3728" y="727200"/>
            <a:ext cx="9264544" cy="5403600"/>
          </a:xfrm>
        </p:spPr>
      </p:pic>
    </p:spTree>
    <p:extLst>
      <p:ext uri="{BB962C8B-B14F-4D97-AF65-F5344CB8AC3E}">
        <p14:creationId xmlns:p14="http://schemas.microsoft.com/office/powerpoint/2010/main" val="10231756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EE654D">
                  <a:tint val="66000"/>
                  <a:satMod val="160000"/>
                </a:srgbClr>
              </a:gs>
              <a:gs pos="50000">
                <a:srgbClr val="EE654D">
                  <a:tint val="44500"/>
                  <a:satMod val="160000"/>
                </a:srgbClr>
              </a:gs>
              <a:gs pos="100000">
                <a:srgbClr val="EE654D">
                  <a:tint val="23500"/>
                  <a:satMod val="160000"/>
                </a:srgbClr>
              </a:gs>
            </a:gsLst>
            <a:lin ang="2700000" scaled="1"/>
            <a:tileRect/>
          </a:gradFill>
          <a:ln>
            <a:solidFill>
              <a:srgbClr val="EE6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105</a:t>
            </a:fld>
            <a:endParaRPr lang="de-DE"/>
          </a:p>
        </p:txBody>
      </p:sp>
      <p:pic>
        <p:nvPicPr>
          <p:cNvPr id="8" name="Inhaltsplatzhalter 7" descr="Ein Bild, das Text, Screenshot, Schrift, Diagramm enthält.&#10;&#10;Automatisch generierte Beschreibung">
            <a:extLst>
              <a:ext uri="{FF2B5EF4-FFF2-40B4-BE49-F238E27FC236}">
                <a16:creationId xmlns:a16="http://schemas.microsoft.com/office/drawing/2014/main" id="{536F78BD-823D-5683-41F8-37B3246855D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72345" y="722889"/>
            <a:ext cx="9247309"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5" name="Rechteck 4">
            <a:extLst>
              <a:ext uri="{FF2B5EF4-FFF2-40B4-BE49-F238E27FC236}">
                <a16:creationId xmlns:a16="http://schemas.microsoft.com/office/drawing/2014/main" id="{42B033EB-10EA-459C-D3BD-2779BC03AC41}"/>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9822178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rgbClr val="F6CE40">
                <a:tint val="66000"/>
                <a:satMod val="160000"/>
                <a:lumMod val="65000"/>
              </a:srgbClr>
            </a:gs>
            <a:gs pos="45000">
              <a:srgbClr val="F6CE40">
                <a:tint val="44500"/>
                <a:satMod val="160000"/>
                <a:alpha val="79000"/>
              </a:srgbClr>
            </a:gs>
            <a:gs pos="100000">
              <a:srgbClr val="F6CE40">
                <a:tint val="23500"/>
                <a:satMod val="160000"/>
                <a:alpha val="55000"/>
              </a:srgbClr>
            </a:gs>
          </a:gsLst>
          <a:lin ang="5400000" scaled="0"/>
        </a:gra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106</a:t>
            </a:fld>
            <a:endParaRPr lang="de-DE"/>
          </a:p>
        </p:txBody>
      </p:sp>
      <p:pic>
        <p:nvPicPr>
          <p:cNvPr id="5" name="Inhaltsplatzhalter 4" descr="Ein Bild, das Text, Screenshot, Cartoon enthält.&#10;&#10;Automatisch generierte Beschreibung">
            <a:extLst>
              <a:ext uri="{FF2B5EF4-FFF2-40B4-BE49-F238E27FC236}">
                <a16:creationId xmlns:a16="http://schemas.microsoft.com/office/drawing/2014/main" id="{F77AEEBC-0546-1042-08F1-5479B45582C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8036" y="727200"/>
            <a:ext cx="9255927" cy="5403600"/>
          </a:xfrm>
        </p:spPr>
      </p:pic>
    </p:spTree>
    <p:extLst>
      <p:ext uri="{BB962C8B-B14F-4D97-AF65-F5344CB8AC3E}">
        <p14:creationId xmlns:p14="http://schemas.microsoft.com/office/powerpoint/2010/main" val="3655651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107</a:t>
            </a:fld>
            <a:endParaRPr lang="de-DE"/>
          </a:p>
        </p:txBody>
      </p:sp>
      <p:pic>
        <p:nvPicPr>
          <p:cNvPr id="8" name="Inhaltsplatzhalter 7" descr="Ein Bild, das Text, Screenshot, Schrift, Zahl enthält.&#10;&#10;Automatisch generierte Beschreibung">
            <a:extLst>
              <a:ext uri="{FF2B5EF4-FFF2-40B4-BE49-F238E27FC236}">
                <a16:creationId xmlns:a16="http://schemas.microsoft.com/office/drawing/2014/main" id="{15844B8F-2D8F-98C0-0912-6618BD9A136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90758" y="727200"/>
            <a:ext cx="8610484"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5882678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108</a:t>
            </a:fld>
            <a:endParaRPr lang="de-DE"/>
          </a:p>
        </p:txBody>
      </p:sp>
      <p:pic>
        <p:nvPicPr>
          <p:cNvPr id="9" name="Inhaltsplatzhalter 8" descr="Ein Bild, das Text, Screenshot, Schrift enthält.&#10;&#10;Automatisch generierte Beschreibung">
            <a:extLst>
              <a:ext uri="{FF2B5EF4-FFF2-40B4-BE49-F238E27FC236}">
                <a16:creationId xmlns:a16="http://schemas.microsoft.com/office/drawing/2014/main" id="{B696FA64-ABB0-6069-6E59-52CE4486882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06792" y="722889"/>
            <a:ext cx="8578415"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775578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109</a:t>
            </a:fld>
            <a:endParaRPr lang="de-DE"/>
          </a:p>
        </p:txBody>
      </p:sp>
      <p:pic>
        <p:nvPicPr>
          <p:cNvPr id="4" name="Inhaltsplatzhalter 3" descr="Ein Bild, das Text, Screenshot, Schrift, Zahl enthält.&#10;&#10;Automatisch generierte Beschreibung">
            <a:extLst>
              <a:ext uri="{FF2B5EF4-FFF2-40B4-BE49-F238E27FC236}">
                <a16:creationId xmlns:a16="http://schemas.microsoft.com/office/drawing/2014/main" id="{E4D3A78B-9552-2951-C01A-758BAC77438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6749" y="727200"/>
            <a:ext cx="8618501"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214875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11</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Peitsche enthält.&#10;&#10;Automatisch generierte Beschreibung">
            <a:extLst>
              <a:ext uri="{FF2B5EF4-FFF2-40B4-BE49-F238E27FC236}">
                <a16:creationId xmlns:a16="http://schemas.microsoft.com/office/drawing/2014/main" id="{546F472C-FECA-23AD-AA40-93DC0E7F327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66000" y="610628"/>
            <a:ext cx="8460000" cy="1122416"/>
          </a:xfrm>
        </p:spPr>
      </p:pic>
      <p:pic>
        <p:nvPicPr>
          <p:cNvPr id="8" name="Grafik 7" descr="Ein Bild, das Text, Screenshot, Website, Mobiliar enthält.&#10;&#10;Automatisch generierte Beschreibung">
            <a:extLst>
              <a:ext uri="{FF2B5EF4-FFF2-40B4-BE49-F238E27FC236}">
                <a16:creationId xmlns:a16="http://schemas.microsoft.com/office/drawing/2014/main" id="{346AA777-8291-A2E1-AC48-283EC3B678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6266" y="1540701"/>
            <a:ext cx="3959467" cy="4608000"/>
          </a:xfrm>
          <a:prstGeom prst="rect">
            <a:avLst/>
          </a:prstGeom>
        </p:spPr>
      </p:pic>
    </p:spTree>
    <p:extLst>
      <p:ext uri="{BB962C8B-B14F-4D97-AF65-F5344CB8AC3E}">
        <p14:creationId xmlns:p14="http://schemas.microsoft.com/office/powerpoint/2010/main" val="473795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110</a:t>
            </a:fld>
            <a:endParaRPr lang="de-DE"/>
          </a:p>
        </p:txBody>
      </p:sp>
      <p:pic>
        <p:nvPicPr>
          <p:cNvPr id="8" name="Inhaltsplatzhalter 7" descr="Ein Bild, das Text, Screenshot, Schrift, Software enthält.&#10;&#10;Automatisch generierte Beschreibung">
            <a:extLst>
              <a:ext uri="{FF2B5EF4-FFF2-40B4-BE49-F238E27FC236}">
                <a16:creationId xmlns:a16="http://schemas.microsoft.com/office/drawing/2014/main" id="{53AB46BB-6A08-DA3E-500F-1F15B8DD7CA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94766" y="722889"/>
            <a:ext cx="8602467"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3960195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111</a:t>
            </a:fld>
            <a:endParaRPr lang="de-DE"/>
          </a:p>
        </p:txBody>
      </p:sp>
      <p:pic>
        <p:nvPicPr>
          <p:cNvPr id="4" name="Inhaltsplatzhalter 3" descr="Ein Bild, das Text, Screenshot, Schrift, Zahl enthält.&#10;&#10;Automatisch generierte Beschreibung">
            <a:extLst>
              <a:ext uri="{FF2B5EF4-FFF2-40B4-BE49-F238E27FC236}">
                <a16:creationId xmlns:a16="http://schemas.microsoft.com/office/drawing/2014/main" id="{25B7B1D1-F783-5CBD-7049-4D3528D7275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2741" y="727200"/>
            <a:ext cx="8626518"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9908297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112</a:t>
            </a:fld>
            <a:endParaRPr lang="de-DE"/>
          </a:p>
        </p:txBody>
      </p:sp>
      <p:pic>
        <p:nvPicPr>
          <p:cNvPr id="8" name="Inhaltsplatzhalter 7" descr="Ein Bild, das Text, Screenshot, Schrift, Software enthält.&#10;&#10;Automatisch generierte Beschreibung">
            <a:extLst>
              <a:ext uri="{FF2B5EF4-FFF2-40B4-BE49-F238E27FC236}">
                <a16:creationId xmlns:a16="http://schemas.microsoft.com/office/drawing/2014/main" id="{BE8BC986-C9CA-EB81-16AE-DD795BA27DE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90758" y="727200"/>
            <a:ext cx="8610484"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728402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113</a:t>
            </a:fld>
            <a:endParaRPr lang="de-DE"/>
          </a:p>
        </p:txBody>
      </p:sp>
      <p:pic>
        <p:nvPicPr>
          <p:cNvPr id="4" name="Inhaltsplatzhalter 3" descr="Ein Bild, das Text, Screenshot, Schrift, Zahl enthält.&#10;&#10;Automatisch generierte Beschreibung">
            <a:extLst>
              <a:ext uri="{FF2B5EF4-FFF2-40B4-BE49-F238E27FC236}">
                <a16:creationId xmlns:a16="http://schemas.microsoft.com/office/drawing/2014/main" id="{450C6509-8D6D-A0D6-F2BE-E6BA3FE9BC9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02784" y="727200"/>
            <a:ext cx="8586432"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8713596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114</a:t>
            </a:fld>
            <a:endParaRPr lang="de-DE"/>
          </a:p>
        </p:txBody>
      </p:sp>
      <p:pic>
        <p:nvPicPr>
          <p:cNvPr id="8" name="Inhaltsplatzhalter 7" descr="Ein Bild, das Text, Screenshot, Schrift, Software enthält.&#10;&#10;Automatisch generierte Beschreibung">
            <a:extLst>
              <a:ext uri="{FF2B5EF4-FFF2-40B4-BE49-F238E27FC236}">
                <a16:creationId xmlns:a16="http://schemas.microsoft.com/office/drawing/2014/main" id="{EC5C2AC2-16E9-6034-56B7-2D531F27D75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94766" y="722889"/>
            <a:ext cx="8602467"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4914483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115</a:t>
            </a:fld>
            <a:endParaRPr lang="de-DE"/>
          </a:p>
        </p:txBody>
      </p:sp>
      <p:pic>
        <p:nvPicPr>
          <p:cNvPr id="4" name="Inhaltsplatzhalter 3" descr="Ein Bild, das Text, Screenshot, Schrift, Zahl enthält.&#10;&#10;Automatisch generierte Beschreibung">
            <a:extLst>
              <a:ext uri="{FF2B5EF4-FFF2-40B4-BE49-F238E27FC236}">
                <a16:creationId xmlns:a16="http://schemas.microsoft.com/office/drawing/2014/main" id="{0B84E64F-79BA-DD8B-1802-D0691FB35AE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77945" y="727200"/>
            <a:ext cx="8636110"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1575277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116</a:t>
            </a:fld>
            <a:endParaRPr lang="de-DE"/>
          </a:p>
        </p:txBody>
      </p:sp>
      <p:pic>
        <p:nvPicPr>
          <p:cNvPr id="8" name="Inhaltsplatzhalter 7" descr="Ein Bild, das Text, Screenshot, Schrift, Software enthält.&#10;&#10;Automatisch generierte Beschreibung">
            <a:extLst>
              <a:ext uri="{FF2B5EF4-FFF2-40B4-BE49-F238E27FC236}">
                <a16:creationId xmlns:a16="http://schemas.microsoft.com/office/drawing/2014/main" id="{D43BA863-4CAF-DCAD-C5A8-099D490604C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90758" y="722889"/>
            <a:ext cx="8610484"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1756988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117</a:t>
            </a:fld>
            <a:endParaRPr lang="de-DE"/>
          </a:p>
        </p:txBody>
      </p:sp>
      <p:pic>
        <p:nvPicPr>
          <p:cNvPr id="4" name="Inhaltsplatzhalter 3" descr="Ein Bild, das Text, Screenshot, Schrift, Zahl enthält.&#10;&#10;Automatisch generierte Beschreibung">
            <a:extLst>
              <a:ext uri="{FF2B5EF4-FFF2-40B4-BE49-F238E27FC236}">
                <a16:creationId xmlns:a16="http://schemas.microsoft.com/office/drawing/2014/main" id="{927D79EA-82AC-FAC3-1778-487B3A0F63F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90758" y="727200"/>
            <a:ext cx="8610484"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508585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118</a:t>
            </a:fld>
            <a:endParaRPr lang="de-DE"/>
          </a:p>
        </p:txBody>
      </p:sp>
      <p:pic>
        <p:nvPicPr>
          <p:cNvPr id="8" name="Inhaltsplatzhalter 7" descr="Ein Bild, das Text, Screenshot, Schrift, Zahl enthält.&#10;&#10;Automatisch generierte Beschreibung">
            <a:extLst>
              <a:ext uri="{FF2B5EF4-FFF2-40B4-BE49-F238E27FC236}">
                <a16:creationId xmlns:a16="http://schemas.microsoft.com/office/drawing/2014/main" id="{BC1CABC7-7531-EFFD-4B9D-A6C542CA5A9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90758" y="722889"/>
            <a:ext cx="8610484"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6661913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119</a:t>
            </a:fld>
            <a:endParaRPr lang="de-DE"/>
          </a:p>
        </p:txBody>
      </p:sp>
      <p:pic>
        <p:nvPicPr>
          <p:cNvPr id="4" name="Inhaltsplatzhalter 3" descr="Ein Bild, das Text, Screenshot, Schrift, Zahl enthält.&#10;&#10;Automatisch generierte Beschreibung">
            <a:extLst>
              <a:ext uri="{FF2B5EF4-FFF2-40B4-BE49-F238E27FC236}">
                <a16:creationId xmlns:a16="http://schemas.microsoft.com/office/drawing/2014/main" id="{87366539-C2BB-30E1-C375-82AB30B9C38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6749" y="727200"/>
            <a:ext cx="8618501"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562125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D43DE50-FB73-856B-FCCA-DD207501DFEE}"/>
              </a:ext>
            </a:extLst>
          </p:cNvPr>
          <p:cNvSpPr/>
          <p:nvPr/>
        </p:nvSpPr>
        <p:spPr>
          <a:xfrm>
            <a:off x="0" y="6356350"/>
            <a:ext cx="12192000" cy="501650"/>
          </a:xfrm>
          <a:prstGeom prst="rect">
            <a:avLst/>
          </a:prstGeom>
          <a:gradFill flip="none" rotWithShape="1">
            <a:gsLst>
              <a:gs pos="0">
                <a:srgbClr val="F89F60">
                  <a:tint val="66000"/>
                  <a:satMod val="160000"/>
                </a:srgbClr>
              </a:gs>
              <a:gs pos="50000">
                <a:srgbClr val="F89F60">
                  <a:tint val="44500"/>
                  <a:satMod val="160000"/>
                </a:srgbClr>
              </a:gs>
              <a:gs pos="100000">
                <a:srgbClr val="F89F60">
                  <a:tint val="23500"/>
                  <a:satMod val="160000"/>
                </a:srgbClr>
              </a:gs>
            </a:gsLst>
            <a:lin ang="2700000" scaled="1"/>
            <a:tileRect/>
          </a:gradFill>
          <a:ln>
            <a:solidFill>
              <a:srgbClr val="F89F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12</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Peitsche enthält.&#10;&#10;Automatisch generierte Beschreibung">
            <a:extLst>
              <a:ext uri="{FF2B5EF4-FFF2-40B4-BE49-F238E27FC236}">
                <a16:creationId xmlns:a16="http://schemas.microsoft.com/office/drawing/2014/main" id="{546F472C-FECA-23AD-AA40-93DC0E7F327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66000" y="610628"/>
            <a:ext cx="8460000" cy="1122416"/>
          </a:xfrm>
        </p:spPr>
      </p:pic>
      <p:pic>
        <p:nvPicPr>
          <p:cNvPr id="6" name="Grafik 5" descr="Ein Bild, das Text, Screenshot, Mobiliar, Website enthält.&#10;&#10;Automatisch generierte Beschreibung">
            <a:extLst>
              <a:ext uri="{FF2B5EF4-FFF2-40B4-BE49-F238E27FC236}">
                <a16:creationId xmlns:a16="http://schemas.microsoft.com/office/drawing/2014/main" id="{4FE054B0-A2FB-FF15-4729-69E3D74550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6000" y="1553229"/>
            <a:ext cx="3960000" cy="4574483"/>
          </a:xfrm>
          <a:prstGeom prst="rect">
            <a:avLst/>
          </a:prstGeom>
        </p:spPr>
      </p:pic>
      <p:cxnSp>
        <p:nvCxnSpPr>
          <p:cNvPr id="7" name="Gerade Verbindung mit Pfeil 6">
            <a:extLst>
              <a:ext uri="{FF2B5EF4-FFF2-40B4-BE49-F238E27FC236}">
                <a16:creationId xmlns:a16="http://schemas.microsoft.com/office/drawing/2014/main" id="{E4ABCBF7-11FA-18B2-1945-56A5EBEFE676}"/>
              </a:ext>
            </a:extLst>
          </p:cNvPr>
          <p:cNvCxnSpPr>
            <a:cxnSpLocks/>
          </p:cNvCxnSpPr>
          <p:nvPr/>
        </p:nvCxnSpPr>
        <p:spPr>
          <a:xfrm>
            <a:off x="3301809" y="5712133"/>
            <a:ext cx="814191"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FE413846-B6E0-8B5F-B481-D2AE85BF7556}"/>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26778935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120</a:t>
            </a:fld>
            <a:endParaRPr lang="de-DE"/>
          </a:p>
        </p:txBody>
      </p:sp>
      <p:pic>
        <p:nvPicPr>
          <p:cNvPr id="8" name="Inhaltsplatzhalter 7" descr="Ein Bild, das Text, Screenshot, Schrift, Zahl enthält.&#10;&#10;Automatisch generierte Beschreibung">
            <a:extLst>
              <a:ext uri="{FF2B5EF4-FFF2-40B4-BE49-F238E27FC236}">
                <a16:creationId xmlns:a16="http://schemas.microsoft.com/office/drawing/2014/main" id="{B947D8AF-66C3-3D5A-188E-0FEB91B623F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6749" y="727200"/>
            <a:ext cx="8618501"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8640876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121</a:t>
            </a:fld>
            <a:endParaRPr lang="de-DE"/>
          </a:p>
        </p:txBody>
      </p:sp>
      <p:pic>
        <p:nvPicPr>
          <p:cNvPr id="4" name="Inhaltsplatzhalter 3" descr="Ein Bild, das Text, Screenshot, Schrift, Software enthält.&#10;&#10;Automatisch generierte Beschreibung">
            <a:extLst>
              <a:ext uri="{FF2B5EF4-FFF2-40B4-BE49-F238E27FC236}">
                <a16:creationId xmlns:a16="http://schemas.microsoft.com/office/drawing/2014/main" id="{C4FB5A04-A00E-557B-F512-9FE68FE9E4B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6749" y="727200"/>
            <a:ext cx="8618501"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0590060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122</a:t>
            </a:fld>
            <a:endParaRPr lang="de-DE"/>
          </a:p>
        </p:txBody>
      </p:sp>
      <p:pic>
        <p:nvPicPr>
          <p:cNvPr id="8" name="Inhaltsplatzhalter 7" descr="Ein Bild, das Text, Screenshot, Software, Webseite enthält.&#10;&#10;Automatisch generierte Beschreibung">
            <a:extLst>
              <a:ext uri="{FF2B5EF4-FFF2-40B4-BE49-F238E27FC236}">
                <a16:creationId xmlns:a16="http://schemas.microsoft.com/office/drawing/2014/main" id="{22820967-DE6A-7A28-D735-1CE4647CAB8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94766" y="722889"/>
            <a:ext cx="8602467"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9471131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123</a:t>
            </a:fld>
            <a:endParaRPr lang="de-DE"/>
          </a:p>
        </p:txBody>
      </p:sp>
      <p:pic>
        <p:nvPicPr>
          <p:cNvPr id="4" name="Inhaltsplatzhalter 3" descr="Ein Bild, das Text, Screenshot, Schrift, Design enthält.&#10;&#10;Automatisch generierte Beschreibung">
            <a:extLst>
              <a:ext uri="{FF2B5EF4-FFF2-40B4-BE49-F238E27FC236}">
                <a16:creationId xmlns:a16="http://schemas.microsoft.com/office/drawing/2014/main" id="{F3D12BD1-4ACC-C33F-769C-6B33079229A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90758" y="727200"/>
            <a:ext cx="8610484"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7334621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124</a:t>
            </a:fld>
            <a:endParaRPr lang="de-DE"/>
          </a:p>
        </p:txBody>
      </p:sp>
      <p:pic>
        <p:nvPicPr>
          <p:cNvPr id="8" name="Inhaltsplatzhalter 7" descr="Ein Bild, das Text, Screenshot, Schrift, Software enthält.&#10;&#10;Automatisch generierte Beschreibung">
            <a:extLst>
              <a:ext uri="{FF2B5EF4-FFF2-40B4-BE49-F238E27FC236}">
                <a16:creationId xmlns:a16="http://schemas.microsoft.com/office/drawing/2014/main" id="{9E91DA81-27ED-F1E4-39EA-17618A368FB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9130" y="727200"/>
            <a:ext cx="8613739"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6785688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125</a:t>
            </a:fld>
            <a:endParaRPr lang="de-DE"/>
          </a:p>
        </p:txBody>
      </p:sp>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Inhaltsplatzhalter 7" descr="Ein Bild, das Text, Schrift, Screenshot, Design enthält.&#10;&#10;Automatisch generierte Beschreibung">
            <a:extLst>
              <a:ext uri="{FF2B5EF4-FFF2-40B4-BE49-F238E27FC236}">
                <a16:creationId xmlns:a16="http://schemas.microsoft.com/office/drawing/2014/main" id="{3957193F-49A3-E107-609D-D9EA35E394D0}"/>
              </a:ext>
            </a:extLst>
          </p:cNvPr>
          <p:cNvPicPr>
            <a:picLocks noGrp="1" noChangeAspect="1"/>
          </p:cNvPicPr>
          <p:nvPr>
            <p:ph idx="1"/>
          </p:nvPr>
        </p:nvPicPr>
        <p:blipFill>
          <a:blip r:embed="rId3"/>
          <a:stretch>
            <a:fillRect/>
          </a:stretch>
        </p:blipFill>
        <p:spPr>
          <a:xfrm>
            <a:off x="1373656" y="727200"/>
            <a:ext cx="9444687" cy="5403600"/>
          </a:xfrm>
        </p:spPr>
      </p:pic>
    </p:spTree>
    <p:extLst>
      <p:ext uri="{BB962C8B-B14F-4D97-AF65-F5344CB8AC3E}">
        <p14:creationId xmlns:p14="http://schemas.microsoft.com/office/powerpoint/2010/main" val="15039477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126</a:t>
            </a:fld>
            <a:endParaRPr lang="de-DE"/>
          </a:p>
        </p:txBody>
      </p:sp>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Inhaltsplatzhalter 9" descr="Ein Bild, das Text, Screenshot, Schrift, Design enthält.&#10;&#10;Automatisch generierte Beschreibung">
            <a:extLst>
              <a:ext uri="{FF2B5EF4-FFF2-40B4-BE49-F238E27FC236}">
                <a16:creationId xmlns:a16="http://schemas.microsoft.com/office/drawing/2014/main" id="{8A6C3E1A-9624-CA9B-D823-90A06CF1BC89}"/>
              </a:ext>
            </a:extLst>
          </p:cNvPr>
          <p:cNvPicPr>
            <a:picLocks noGrp="1" noChangeAspect="1"/>
          </p:cNvPicPr>
          <p:nvPr>
            <p:ph idx="1"/>
          </p:nvPr>
        </p:nvPicPr>
        <p:blipFill>
          <a:blip r:embed="rId3"/>
          <a:stretch>
            <a:fillRect/>
          </a:stretch>
        </p:blipFill>
        <p:spPr>
          <a:xfrm>
            <a:off x="1334949" y="727200"/>
            <a:ext cx="9522102" cy="5403600"/>
          </a:xfrm>
        </p:spPr>
      </p:pic>
    </p:spTree>
    <p:extLst>
      <p:ext uri="{BB962C8B-B14F-4D97-AF65-F5344CB8AC3E}">
        <p14:creationId xmlns:p14="http://schemas.microsoft.com/office/powerpoint/2010/main" val="172209923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127</a:t>
            </a:fld>
            <a:endParaRPr lang="de-DE"/>
          </a:p>
        </p:txBody>
      </p:sp>
      <p:pic>
        <p:nvPicPr>
          <p:cNvPr id="4" name="Inhaltsplatzhalter 3" descr="Ein Bild, das Text, Screenshot, Schrift, Zahl enthält.&#10;&#10;Automatisch generierte Beschreibung">
            <a:extLst>
              <a:ext uri="{FF2B5EF4-FFF2-40B4-BE49-F238E27FC236}">
                <a16:creationId xmlns:a16="http://schemas.microsoft.com/office/drawing/2014/main" id="{B496005C-3745-746B-8F56-6AEE3F61718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6749" y="727200"/>
            <a:ext cx="8618501"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6123495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128</a:t>
            </a:fld>
            <a:endParaRPr lang="de-DE"/>
          </a:p>
        </p:txBody>
      </p:sp>
      <p:pic>
        <p:nvPicPr>
          <p:cNvPr id="8" name="Inhaltsplatzhalter 7" descr="Ein Bild, das Text, Screenshot, Schrift, Software enthält.&#10;&#10;Automatisch generierte Beschreibung">
            <a:extLst>
              <a:ext uri="{FF2B5EF4-FFF2-40B4-BE49-F238E27FC236}">
                <a16:creationId xmlns:a16="http://schemas.microsoft.com/office/drawing/2014/main" id="{EEDCDC09-B65A-BBBA-2C5D-957D7D81C34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90758" y="793255"/>
            <a:ext cx="8610484"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7766888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129</a:t>
            </a:fld>
            <a:endParaRPr lang="de-DE"/>
          </a:p>
        </p:txBody>
      </p:sp>
      <p:pic>
        <p:nvPicPr>
          <p:cNvPr id="4" name="Inhaltsplatzhalter 3" descr="Ein Bild, das Text, Screenshot, Schrift, Software enthält.&#10;&#10;Automatisch generierte Beschreibung">
            <a:extLst>
              <a:ext uri="{FF2B5EF4-FFF2-40B4-BE49-F238E27FC236}">
                <a16:creationId xmlns:a16="http://schemas.microsoft.com/office/drawing/2014/main" id="{FCEC75DF-4A3E-4811-6668-23AE642E892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8036" y="727200"/>
            <a:ext cx="9255927"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336066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13</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Schrift, Zahl enthält.&#10;&#10;Automatisch generierte Beschreibung">
            <a:extLst>
              <a:ext uri="{FF2B5EF4-FFF2-40B4-BE49-F238E27FC236}">
                <a16:creationId xmlns:a16="http://schemas.microsoft.com/office/drawing/2014/main" id="{EBC0C510-B45B-8C39-EEFB-6A7837FC1CB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99962" y="729000"/>
            <a:ext cx="8592075" cy="5400000"/>
          </a:xfrm>
        </p:spPr>
      </p:pic>
    </p:spTree>
    <p:extLst>
      <p:ext uri="{BB962C8B-B14F-4D97-AF65-F5344CB8AC3E}">
        <p14:creationId xmlns:p14="http://schemas.microsoft.com/office/powerpoint/2010/main" val="35297284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130</a:t>
            </a:fld>
            <a:endParaRPr lang="de-DE"/>
          </a:p>
        </p:txBody>
      </p:sp>
      <p:pic>
        <p:nvPicPr>
          <p:cNvPr id="8" name="Inhaltsplatzhalter 7" descr="Ein Bild, das Text, Screenshot, Software, Schrift enthält.&#10;&#10;Automatisch generierte Beschreibung">
            <a:extLst>
              <a:ext uri="{FF2B5EF4-FFF2-40B4-BE49-F238E27FC236}">
                <a16:creationId xmlns:a16="http://schemas.microsoft.com/office/drawing/2014/main" id="{44441811-52E7-E40E-3FC1-8288657DFD5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8036" y="727200"/>
            <a:ext cx="9255927"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2879378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131</a:t>
            </a:fld>
            <a:endParaRPr lang="de-DE"/>
          </a:p>
        </p:txBody>
      </p:sp>
      <p:pic>
        <p:nvPicPr>
          <p:cNvPr id="4" name="Inhaltsplatzhalter 3" descr="Ein Bild, das Text, Screenshot, Schrift, Software enthält.&#10;&#10;Automatisch generierte Beschreibung">
            <a:extLst>
              <a:ext uri="{FF2B5EF4-FFF2-40B4-BE49-F238E27FC236}">
                <a16:creationId xmlns:a16="http://schemas.microsoft.com/office/drawing/2014/main" id="{0205B628-FDAA-E45F-B9FB-AE1C3B04E20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3728" y="727200"/>
            <a:ext cx="9264544"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89010132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132</a:t>
            </a:fld>
            <a:endParaRPr lang="de-DE"/>
          </a:p>
        </p:txBody>
      </p:sp>
      <p:pic>
        <p:nvPicPr>
          <p:cNvPr id="8" name="Inhaltsplatzhalter 7" descr="Ein Bild, das Text, Screenshot, Schrift, Software enthält.&#10;&#10;Automatisch generierte Beschreibung">
            <a:extLst>
              <a:ext uri="{FF2B5EF4-FFF2-40B4-BE49-F238E27FC236}">
                <a16:creationId xmlns:a16="http://schemas.microsoft.com/office/drawing/2014/main" id="{87005D29-327F-F585-D320-50A746ADDE8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3728" y="722889"/>
            <a:ext cx="9264544"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86504019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133</a:t>
            </a:fld>
            <a:endParaRPr lang="de-DE"/>
          </a:p>
        </p:txBody>
      </p:sp>
      <p:pic>
        <p:nvPicPr>
          <p:cNvPr id="4" name="Inhaltsplatzhalter 3" descr="Ein Bild, das Text, Screenshot, Schrift, Zahl enthält.&#10;&#10;Automatisch generierte Beschreibung">
            <a:extLst>
              <a:ext uri="{FF2B5EF4-FFF2-40B4-BE49-F238E27FC236}">
                <a16:creationId xmlns:a16="http://schemas.microsoft.com/office/drawing/2014/main" id="{E566C46E-805C-3859-91E7-42A9E6E8650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59418" y="727200"/>
            <a:ext cx="9273163"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51778657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134</a:t>
            </a:fld>
            <a:endParaRPr lang="de-DE"/>
          </a:p>
        </p:txBody>
      </p:sp>
      <p:pic>
        <p:nvPicPr>
          <p:cNvPr id="8" name="Inhaltsplatzhalter 7" descr="Ein Bild, das Text, Screenshot, Schrift, Software enthält.&#10;&#10;Automatisch generierte Beschreibung">
            <a:extLst>
              <a:ext uri="{FF2B5EF4-FFF2-40B4-BE49-F238E27FC236}">
                <a16:creationId xmlns:a16="http://schemas.microsoft.com/office/drawing/2014/main" id="{9203EBE8-12ED-E6F0-757B-C6B97313B78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8036" y="722889"/>
            <a:ext cx="9255927"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6021654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135</a:t>
            </a:fld>
            <a:endParaRPr lang="de-DE"/>
          </a:p>
        </p:txBody>
      </p:sp>
      <p:pic>
        <p:nvPicPr>
          <p:cNvPr id="4" name="Inhaltsplatzhalter 3" descr="Ein Bild, das Text, Screenshot, Schrift, Software enthält.&#10;&#10;Automatisch generierte Beschreibung">
            <a:extLst>
              <a:ext uri="{FF2B5EF4-FFF2-40B4-BE49-F238E27FC236}">
                <a16:creationId xmlns:a16="http://schemas.microsoft.com/office/drawing/2014/main" id="{F8F54A8C-FAAC-B6E4-536C-139A88D0E38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8036" y="727200"/>
            <a:ext cx="9255927"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3333208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136</a:t>
            </a:fld>
            <a:endParaRPr lang="de-DE"/>
          </a:p>
        </p:txBody>
      </p:sp>
      <p:pic>
        <p:nvPicPr>
          <p:cNvPr id="8" name="Inhaltsplatzhalter 7" descr="Ein Bild, das Text, Screenshot, Schrift, Software enthält.&#10;&#10;Automatisch generierte Beschreibung">
            <a:extLst>
              <a:ext uri="{FF2B5EF4-FFF2-40B4-BE49-F238E27FC236}">
                <a16:creationId xmlns:a16="http://schemas.microsoft.com/office/drawing/2014/main" id="{F4FB5D93-0188-B16F-4D7D-67DE03422C5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8036" y="722889"/>
            <a:ext cx="9255927"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891864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137</a:t>
            </a:fld>
            <a:endParaRPr lang="de-DE"/>
          </a:p>
        </p:txBody>
      </p:sp>
      <p:pic>
        <p:nvPicPr>
          <p:cNvPr id="4" name="Inhaltsplatzhalter 3" descr="Ein Bild, das Text, Screenshot enthält.&#10;&#10;Automatisch generierte Beschreibung">
            <a:extLst>
              <a:ext uri="{FF2B5EF4-FFF2-40B4-BE49-F238E27FC236}">
                <a16:creationId xmlns:a16="http://schemas.microsoft.com/office/drawing/2014/main" id="{C524F43C-A7F4-BF43-2CA9-D5E8AFAC8A63}"/>
              </a:ext>
            </a:extLst>
          </p:cNvPr>
          <p:cNvPicPr>
            <a:picLocks noGrp="1" noChangeAspect="1"/>
          </p:cNvPicPr>
          <p:nvPr>
            <p:ph idx="1"/>
          </p:nvPr>
        </p:nvPicPr>
        <p:blipFill>
          <a:blip r:embed="rId3"/>
          <a:stretch>
            <a:fillRect/>
          </a:stretch>
        </p:blipFill>
        <p:spPr>
          <a:xfrm>
            <a:off x="2154413" y="1825625"/>
            <a:ext cx="0" cy="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descr="Ein Bild, das Text, Screenshot enthält.&#10;&#10;Automatisch generierte Beschreibung">
            <a:extLst>
              <a:ext uri="{FF2B5EF4-FFF2-40B4-BE49-F238E27FC236}">
                <a16:creationId xmlns:a16="http://schemas.microsoft.com/office/drawing/2014/main" id="{CAAAACB4-5B7E-0362-D3D9-F7DC57190A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1239" y="727200"/>
            <a:ext cx="9789522" cy="5403600"/>
          </a:xfrm>
          <a:prstGeom prst="rect">
            <a:avLst/>
          </a:prstGeom>
        </p:spPr>
      </p:pic>
    </p:spTree>
    <p:extLst>
      <p:ext uri="{BB962C8B-B14F-4D97-AF65-F5344CB8AC3E}">
        <p14:creationId xmlns:p14="http://schemas.microsoft.com/office/powerpoint/2010/main" val="200406681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138</a:t>
            </a:fld>
            <a:endParaRPr lang="de-DE"/>
          </a:p>
        </p:txBody>
      </p:sp>
      <p:pic>
        <p:nvPicPr>
          <p:cNvPr id="8" name="Inhaltsplatzhalter 7" descr="Ein Bild, das Text, Screenshot enthält.&#10;&#10;Automatisch generierte Beschreibung">
            <a:extLst>
              <a:ext uri="{FF2B5EF4-FFF2-40B4-BE49-F238E27FC236}">
                <a16:creationId xmlns:a16="http://schemas.microsoft.com/office/drawing/2014/main" id="{94795B8E-80CC-AEDD-57C0-4ACA7D457AE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96736" y="722889"/>
            <a:ext cx="9798528"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45807537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139</a:t>
            </a:fld>
            <a:endParaRPr lang="de-DE"/>
          </a:p>
        </p:txBody>
      </p:sp>
      <p:pic>
        <p:nvPicPr>
          <p:cNvPr id="4" name="Inhaltsplatzhalter 3" descr="Ein Bild, das Text, Screenshot, Mann, Menschliches Gesicht enthält.&#10;&#10;Automatisch generierte Beschreibung">
            <a:extLst>
              <a:ext uri="{FF2B5EF4-FFF2-40B4-BE49-F238E27FC236}">
                <a16:creationId xmlns:a16="http://schemas.microsoft.com/office/drawing/2014/main" id="{C731BDC6-BC28-AE85-212F-6BEC7CB009D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05742" y="727200"/>
            <a:ext cx="9780515"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413298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7B391F62-4A1E-F115-134B-E161C5025682}"/>
              </a:ext>
            </a:extLst>
          </p:cNvPr>
          <p:cNvSpPr/>
          <p:nvPr/>
        </p:nvSpPr>
        <p:spPr>
          <a:xfrm>
            <a:off x="0" y="6356350"/>
            <a:ext cx="12192000" cy="501650"/>
          </a:xfrm>
          <a:prstGeom prst="rect">
            <a:avLst/>
          </a:prstGeom>
          <a:gradFill flip="none" rotWithShape="1">
            <a:gsLst>
              <a:gs pos="0">
                <a:srgbClr val="F89F60">
                  <a:tint val="66000"/>
                  <a:satMod val="160000"/>
                </a:srgbClr>
              </a:gs>
              <a:gs pos="50000">
                <a:srgbClr val="F89F60">
                  <a:tint val="44500"/>
                  <a:satMod val="160000"/>
                </a:srgbClr>
              </a:gs>
              <a:gs pos="100000">
                <a:srgbClr val="F89F60">
                  <a:tint val="23500"/>
                  <a:satMod val="160000"/>
                </a:srgbClr>
              </a:gs>
            </a:gsLst>
            <a:lin ang="2700000" scaled="1"/>
            <a:tileRect/>
          </a:gradFill>
          <a:ln>
            <a:solidFill>
              <a:srgbClr val="F89F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14</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Webseite, Website enthält.&#10;&#10;Automatisch generierte Beschreibung">
            <a:extLst>
              <a:ext uri="{FF2B5EF4-FFF2-40B4-BE49-F238E27FC236}">
                <a16:creationId xmlns:a16="http://schemas.microsoft.com/office/drawing/2014/main" id="{0D782F36-0142-1C9B-0A44-6C170608465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01512" y="729000"/>
            <a:ext cx="8588975" cy="5400000"/>
          </a:xfrm>
        </p:spPr>
      </p:pic>
      <p:sp>
        <p:nvSpPr>
          <p:cNvPr id="6" name="Textfeld 5">
            <a:extLst>
              <a:ext uri="{FF2B5EF4-FFF2-40B4-BE49-F238E27FC236}">
                <a16:creationId xmlns:a16="http://schemas.microsoft.com/office/drawing/2014/main" id="{1043355E-A4E7-50E4-9E8F-D25549F15CE3}"/>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418474498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140</a:t>
            </a:fld>
            <a:endParaRPr lang="de-DE"/>
          </a:p>
        </p:txBody>
      </p:sp>
      <p:pic>
        <p:nvPicPr>
          <p:cNvPr id="8" name="Inhaltsplatzhalter 7" descr="Ein Bild, das Text, Screenshot, Mann, Menschliches Gesicht enthält.&#10;&#10;Automatisch generierte Beschreibung">
            <a:extLst>
              <a:ext uri="{FF2B5EF4-FFF2-40B4-BE49-F238E27FC236}">
                <a16:creationId xmlns:a16="http://schemas.microsoft.com/office/drawing/2014/main" id="{D0251D1D-BFF0-CE57-1F98-03B172D7007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0245" y="722889"/>
            <a:ext cx="9771509"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6463425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141</a:t>
            </a:fld>
            <a:endParaRPr lang="de-DE"/>
          </a:p>
        </p:txBody>
      </p:sp>
      <p:pic>
        <p:nvPicPr>
          <p:cNvPr id="4" name="Inhaltsplatzhalter 3" descr="Ein Bild, das Text, Screenshot, Website, Webseite enthält.&#10;&#10;Automatisch generierte Beschreibung">
            <a:extLst>
              <a:ext uri="{FF2B5EF4-FFF2-40B4-BE49-F238E27FC236}">
                <a16:creationId xmlns:a16="http://schemas.microsoft.com/office/drawing/2014/main" id="{CBAFFAF4-CE80-9428-9A4A-E60B77A0063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43490" y="727200"/>
            <a:ext cx="9505020"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8924427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142</a:t>
            </a:fld>
            <a:endParaRPr lang="de-DE"/>
          </a:p>
        </p:txBody>
      </p:sp>
      <p:pic>
        <p:nvPicPr>
          <p:cNvPr id="8" name="Inhaltsplatzhalter 7" descr="Ein Bild, das Text, Screenshot, Website, Webseite enthält.&#10;&#10;Automatisch generierte Beschreibung">
            <a:extLst>
              <a:ext uri="{FF2B5EF4-FFF2-40B4-BE49-F238E27FC236}">
                <a16:creationId xmlns:a16="http://schemas.microsoft.com/office/drawing/2014/main" id="{DB5887B8-26A4-56CA-C485-56B4597C73C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43490" y="722889"/>
            <a:ext cx="9505020"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9236783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143</a:t>
            </a:fld>
            <a:endParaRPr lang="de-DE"/>
          </a:p>
        </p:txBody>
      </p:sp>
      <p:pic>
        <p:nvPicPr>
          <p:cNvPr id="4" name="Inhaltsplatzhalter 3" descr="Ein Bild, das Text, Screenshot, Website, Webseite enthält.&#10;&#10;Automatisch generierte Beschreibung">
            <a:extLst>
              <a:ext uri="{FF2B5EF4-FFF2-40B4-BE49-F238E27FC236}">
                <a16:creationId xmlns:a16="http://schemas.microsoft.com/office/drawing/2014/main" id="{EC789B64-CA73-DEE0-6A57-877DBB10636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30202" y="727200"/>
            <a:ext cx="9531595"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4032346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144</a:t>
            </a:fld>
            <a:endParaRPr lang="de-DE"/>
          </a:p>
        </p:txBody>
      </p:sp>
      <p:pic>
        <p:nvPicPr>
          <p:cNvPr id="8" name="Inhaltsplatzhalter 7" descr="Ein Bild, das Text, Screenshot, Website, Software enthält.&#10;&#10;Automatisch generierte Beschreibung">
            <a:extLst>
              <a:ext uri="{FF2B5EF4-FFF2-40B4-BE49-F238E27FC236}">
                <a16:creationId xmlns:a16="http://schemas.microsoft.com/office/drawing/2014/main" id="{B207D8A0-8F24-F1EB-F32F-9EBA3F7F79B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34631" y="722889"/>
            <a:ext cx="9522737"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80522951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145</a:t>
            </a:fld>
            <a:endParaRPr lang="de-DE"/>
          </a:p>
        </p:txBody>
      </p:sp>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Inhaltsplatzhalter 11" descr="Ein Bild, das Text, Screenshot, Schrift, Zahl enthält.&#10;&#10;Automatisch generierte Beschreibung">
            <a:extLst>
              <a:ext uri="{FF2B5EF4-FFF2-40B4-BE49-F238E27FC236}">
                <a16:creationId xmlns:a16="http://schemas.microsoft.com/office/drawing/2014/main" id="{B61D82A3-593C-09E4-5A32-1929BE977B6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6749" y="727200"/>
            <a:ext cx="8618501" cy="5403600"/>
          </a:xfrm>
        </p:spPr>
      </p:pic>
    </p:spTree>
    <p:extLst>
      <p:ext uri="{BB962C8B-B14F-4D97-AF65-F5344CB8AC3E}">
        <p14:creationId xmlns:p14="http://schemas.microsoft.com/office/powerpoint/2010/main" val="425841061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146</a:t>
            </a:fld>
            <a:endParaRPr lang="de-DE"/>
          </a:p>
        </p:txBody>
      </p:sp>
      <p:pic>
        <p:nvPicPr>
          <p:cNvPr id="8" name="Inhaltsplatzhalter 7" descr="Ein Bild, das Text, Screenshot, Schrift, Zahl enthält.&#10;&#10;Automatisch generierte Beschreibung">
            <a:extLst>
              <a:ext uri="{FF2B5EF4-FFF2-40B4-BE49-F238E27FC236}">
                <a16:creationId xmlns:a16="http://schemas.microsoft.com/office/drawing/2014/main" id="{66075AD6-DABB-D18B-715B-7978FEC6A56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06792" y="722889"/>
            <a:ext cx="8578415"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9223350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147</a:t>
            </a:fld>
            <a:endParaRPr lang="de-DE"/>
          </a:p>
        </p:txBody>
      </p:sp>
      <p:pic>
        <p:nvPicPr>
          <p:cNvPr id="4" name="Inhaltsplatzhalter 3" descr="Ein Bild, das Text, Screenshot, Schrift, Zahl enthält.&#10;&#10;Automatisch generierte Beschreibung">
            <a:extLst>
              <a:ext uri="{FF2B5EF4-FFF2-40B4-BE49-F238E27FC236}">
                <a16:creationId xmlns:a16="http://schemas.microsoft.com/office/drawing/2014/main" id="{97590C13-4D5E-3754-4485-5000B60B50F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74723" y="727200"/>
            <a:ext cx="8642553"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81639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148</a:t>
            </a:fld>
            <a:endParaRPr lang="de-DE"/>
          </a:p>
        </p:txBody>
      </p:sp>
      <p:pic>
        <p:nvPicPr>
          <p:cNvPr id="8" name="Inhaltsplatzhalter 7" descr="Ein Bild, das Text, Screenshot, Schrift, Software enthält.&#10;&#10;Automatisch generierte Beschreibung">
            <a:extLst>
              <a:ext uri="{FF2B5EF4-FFF2-40B4-BE49-F238E27FC236}">
                <a16:creationId xmlns:a16="http://schemas.microsoft.com/office/drawing/2014/main" id="{E2CB20D7-80D4-211C-D043-2A70A35D3BD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9130" y="722889"/>
            <a:ext cx="8613739"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221302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149</a:t>
            </a:fld>
            <a:endParaRPr lang="de-DE"/>
          </a:p>
        </p:txBody>
      </p:sp>
      <p:pic>
        <p:nvPicPr>
          <p:cNvPr id="4" name="Inhaltsplatzhalter 3" descr="Ein Bild, das Text, Screenshot, Schrift, Zahl enthält.&#10;&#10;Automatisch generierte Beschreibung">
            <a:extLst>
              <a:ext uri="{FF2B5EF4-FFF2-40B4-BE49-F238E27FC236}">
                <a16:creationId xmlns:a16="http://schemas.microsoft.com/office/drawing/2014/main" id="{36EFDE5B-D07D-DE9F-11B5-06B7458A991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90758" y="727200"/>
            <a:ext cx="8610484"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166281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15</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Schrift, Zahl enthält.&#10;&#10;Automatisch generierte Beschreibung">
            <a:extLst>
              <a:ext uri="{FF2B5EF4-FFF2-40B4-BE49-F238E27FC236}">
                <a16:creationId xmlns:a16="http://schemas.microsoft.com/office/drawing/2014/main" id="{CC3384CB-0A21-31DD-2647-101E889E5D5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135071" y="1546551"/>
            <a:ext cx="3960000" cy="4393660"/>
          </a:xfrm>
        </p:spPr>
      </p:pic>
      <p:pic>
        <p:nvPicPr>
          <p:cNvPr id="8" name="Grafik 7">
            <a:extLst>
              <a:ext uri="{FF2B5EF4-FFF2-40B4-BE49-F238E27FC236}">
                <a16:creationId xmlns:a16="http://schemas.microsoft.com/office/drawing/2014/main" id="{6E3C9261-292C-ECF4-E176-EB364B971B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6000" y="501650"/>
            <a:ext cx="8460000" cy="1041748"/>
          </a:xfrm>
          <a:prstGeom prst="rect">
            <a:avLst/>
          </a:prstGeom>
        </p:spPr>
      </p:pic>
    </p:spTree>
    <p:extLst>
      <p:ext uri="{BB962C8B-B14F-4D97-AF65-F5344CB8AC3E}">
        <p14:creationId xmlns:p14="http://schemas.microsoft.com/office/powerpoint/2010/main" val="72441791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150</a:t>
            </a:fld>
            <a:endParaRPr lang="de-DE"/>
          </a:p>
        </p:txBody>
      </p:sp>
      <p:pic>
        <p:nvPicPr>
          <p:cNvPr id="8" name="Inhaltsplatzhalter 7" descr="Ein Bild, das Text, Screenshot, Schrift, Software enthält.&#10;&#10;Automatisch generierte Beschreibung">
            <a:extLst>
              <a:ext uri="{FF2B5EF4-FFF2-40B4-BE49-F238E27FC236}">
                <a16:creationId xmlns:a16="http://schemas.microsoft.com/office/drawing/2014/main" id="{635BF9A9-9A4C-1D6F-5EC1-269125A5806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94766" y="722889"/>
            <a:ext cx="8602467"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5903100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151</a:t>
            </a:fld>
            <a:endParaRPr lang="de-DE"/>
          </a:p>
        </p:txBody>
      </p:sp>
      <p:pic>
        <p:nvPicPr>
          <p:cNvPr id="4" name="Inhaltsplatzhalter 3" descr="Ein Bild, das Text, Screenshot, Schrift, Zahl enthält.&#10;&#10;Automatisch generierte Beschreibung">
            <a:extLst>
              <a:ext uri="{FF2B5EF4-FFF2-40B4-BE49-F238E27FC236}">
                <a16:creationId xmlns:a16="http://schemas.microsoft.com/office/drawing/2014/main" id="{5DF33AC1-AF1C-B635-FC31-A2BA616A647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6749" y="727200"/>
            <a:ext cx="8618501"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71926000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152</a:t>
            </a:fld>
            <a:endParaRPr lang="de-DE"/>
          </a:p>
        </p:txBody>
      </p:sp>
      <p:pic>
        <p:nvPicPr>
          <p:cNvPr id="8" name="Inhaltsplatzhalter 7" descr="Ein Bild, das Text, Screenshot, Schrift, Zahl enthält.&#10;&#10;Automatisch generierte Beschreibung">
            <a:extLst>
              <a:ext uri="{FF2B5EF4-FFF2-40B4-BE49-F238E27FC236}">
                <a16:creationId xmlns:a16="http://schemas.microsoft.com/office/drawing/2014/main" id="{AA47E58E-E244-3461-BAC4-249F928D10A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90758" y="722889"/>
            <a:ext cx="8610484"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66591581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153</a:t>
            </a:fld>
            <a:endParaRPr lang="de-DE"/>
          </a:p>
        </p:txBody>
      </p:sp>
      <p:pic>
        <p:nvPicPr>
          <p:cNvPr id="4" name="Inhaltsplatzhalter 3" descr="Ein Bild, das Text, Schrift, Zahl, Screenshot enthält.&#10;&#10;Automatisch generierte Beschreibung">
            <a:extLst>
              <a:ext uri="{FF2B5EF4-FFF2-40B4-BE49-F238E27FC236}">
                <a16:creationId xmlns:a16="http://schemas.microsoft.com/office/drawing/2014/main" id="{32971A43-1B17-71B9-B536-1040A9C790E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2741" y="727200"/>
            <a:ext cx="8626518"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97384394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154</a:t>
            </a:fld>
            <a:endParaRPr lang="de-DE"/>
          </a:p>
        </p:txBody>
      </p:sp>
      <p:pic>
        <p:nvPicPr>
          <p:cNvPr id="8" name="Inhaltsplatzhalter 7" descr="Ein Bild, das Text, Screenshot, Schrift, Software enthält.&#10;&#10;Automatisch generierte Beschreibung">
            <a:extLst>
              <a:ext uri="{FF2B5EF4-FFF2-40B4-BE49-F238E27FC236}">
                <a16:creationId xmlns:a16="http://schemas.microsoft.com/office/drawing/2014/main" id="{F83F4181-6BBB-45C9-830F-34B5E064173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90758" y="727200"/>
            <a:ext cx="8610484"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14953671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155</a:t>
            </a:fld>
            <a:endParaRPr lang="de-DE"/>
          </a:p>
        </p:txBody>
      </p:sp>
      <p:pic>
        <p:nvPicPr>
          <p:cNvPr id="4" name="Inhaltsplatzhalter 3" descr="Ein Bild, das Text, Screenshot, Schrift, Reihe enthält.&#10;&#10;Automatisch generierte Beschreibung">
            <a:extLst>
              <a:ext uri="{FF2B5EF4-FFF2-40B4-BE49-F238E27FC236}">
                <a16:creationId xmlns:a16="http://schemas.microsoft.com/office/drawing/2014/main" id="{01BC6528-5E5A-387B-2A4F-272C896BA44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2741" y="727200"/>
            <a:ext cx="8626518"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22637995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156</a:t>
            </a:fld>
            <a:endParaRPr lang="de-DE"/>
          </a:p>
        </p:txBody>
      </p:sp>
      <p:pic>
        <p:nvPicPr>
          <p:cNvPr id="8" name="Inhaltsplatzhalter 7" descr="Ein Bild, das Text, Screenshot, Schrift, Reihe enthält.&#10;&#10;Automatisch generierte Beschreibung">
            <a:extLst>
              <a:ext uri="{FF2B5EF4-FFF2-40B4-BE49-F238E27FC236}">
                <a16:creationId xmlns:a16="http://schemas.microsoft.com/office/drawing/2014/main" id="{0C07B7C4-C10F-9AF3-7B9F-CFA43273080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2741" y="722889"/>
            <a:ext cx="8626518"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16326666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157</a:t>
            </a:fld>
            <a:endParaRPr lang="de-DE"/>
          </a:p>
        </p:txBody>
      </p:sp>
      <p:pic>
        <p:nvPicPr>
          <p:cNvPr id="4" name="Inhaltsplatzhalter 3" descr="Ein Bild, das Text, Screenshot, Schrift, Zahl enthält.&#10;&#10;Automatisch generierte Beschreibung">
            <a:extLst>
              <a:ext uri="{FF2B5EF4-FFF2-40B4-BE49-F238E27FC236}">
                <a16:creationId xmlns:a16="http://schemas.microsoft.com/office/drawing/2014/main" id="{09B06649-E348-DE54-4AE3-2E7A84D1782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74723" y="727200"/>
            <a:ext cx="8642553"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1079648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158</a:t>
            </a:fld>
            <a:endParaRPr lang="de-DE"/>
          </a:p>
        </p:txBody>
      </p:sp>
      <p:pic>
        <p:nvPicPr>
          <p:cNvPr id="8" name="Inhaltsplatzhalter 7" descr="Ein Bild, das Text, Screenshot, Schrift, Zahl enthält.&#10;&#10;Automatisch generierte Beschreibung">
            <a:extLst>
              <a:ext uri="{FF2B5EF4-FFF2-40B4-BE49-F238E27FC236}">
                <a16:creationId xmlns:a16="http://schemas.microsoft.com/office/drawing/2014/main" id="{BC08DDE9-B820-CCA1-7527-E831AB4B617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90758" y="722889"/>
            <a:ext cx="8610484"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1890578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159</a:t>
            </a:fld>
            <a:endParaRPr lang="de-DE"/>
          </a:p>
        </p:txBody>
      </p:sp>
      <p:pic>
        <p:nvPicPr>
          <p:cNvPr id="4" name="Inhaltsplatzhalter 3" descr="Ein Bild, das Text, Screenshot, Schrift, Zahl enthält.&#10;&#10;Automatisch generierte Beschreibung">
            <a:extLst>
              <a:ext uri="{FF2B5EF4-FFF2-40B4-BE49-F238E27FC236}">
                <a16:creationId xmlns:a16="http://schemas.microsoft.com/office/drawing/2014/main" id="{27B65F18-C205-F4F4-6593-3B7330CAB10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94766" y="727200"/>
            <a:ext cx="8602467"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220612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45F5E999-1D24-58D0-FB6C-7DA0E3BA31B3}"/>
              </a:ext>
            </a:extLst>
          </p:cNvPr>
          <p:cNvSpPr/>
          <p:nvPr/>
        </p:nvSpPr>
        <p:spPr>
          <a:xfrm>
            <a:off x="0" y="6356350"/>
            <a:ext cx="12192000" cy="501650"/>
          </a:xfrm>
          <a:prstGeom prst="rect">
            <a:avLst/>
          </a:prstGeom>
          <a:gradFill flip="none" rotWithShape="1">
            <a:gsLst>
              <a:gs pos="0">
                <a:srgbClr val="F89F60">
                  <a:tint val="66000"/>
                  <a:satMod val="160000"/>
                </a:srgbClr>
              </a:gs>
              <a:gs pos="50000">
                <a:srgbClr val="F89F60">
                  <a:tint val="44500"/>
                  <a:satMod val="160000"/>
                </a:srgbClr>
              </a:gs>
              <a:gs pos="100000">
                <a:srgbClr val="F89F60">
                  <a:tint val="23500"/>
                  <a:satMod val="160000"/>
                </a:srgbClr>
              </a:gs>
            </a:gsLst>
            <a:lin ang="2700000" scaled="1"/>
            <a:tileRect/>
          </a:gradFill>
          <a:ln>
            <a:solidFill>
              <a:srgbClr val="F89F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16</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6E3C9261-292C-ECF4-E176-EB364B971B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6000" y="501650"/>
            <a:ext cx="8460000" cy="1041748"/>
          </a:xfrm>
          <a:prstGeom prst="rect">
            <a:avLst/>
          </a:prstGeom>
        </p:spPr>
      </p:pic>
      <p:pic>
        <p:nvPicPr>
          <p:cNvPr id="9" name="Inhaltsplatzhalter 8" descr="Ein Bild, das Text, Screenshot, Schrift, Zahl enthält.&#10;&#10;Automatisch generierte Beschreibung">
            <a:extLst>
              <a:ext uri="{FF2B5EF4-FFF2-40B4-BE49-F238E27FC236}">
                <a16:creationId xmlns:a16="http://schemas.microsoft.com/office/drawing/2014/main" id="{3031A191-BF98-46FC-1A92-E00DC189E305}"/>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4116000" y="1543398"/>
            <a:ext cx="3960000" cy="4423886"/>
          </a:xfrm>
        </p:spPr>
      </p:pic>
      <p:cxnSp>
        <p:nvCxnSpPr>
          <p:cNvPr id="10" name="Gerade Verbindung mit Pfeil 9">
            <a:extLst>
              <a:ext uri="{FF2B5EF4-FFF2-40B4-BE49-F238E27FC236}">
                <a16:creationId xmlns:a16="http://schemas.microsoft.com/office/drawing/2014/main" id="{0D948A47-2EE7-006D-A4F7-92AE41C267FA}"/>
              </a:ext>
            </a:extLst>
          </p:cNvPr>
          <p:cNvCxnSpPr>
            <a:cxnSpLocks/>
          </p:cNvCxnSpPr>
          <p:nvPr/>
        </p:nvCxnSpPr>
        <p:spPr>
          <a:xfrm>
            <a:off x="3301809" y="3610379"/>
            <a:ext cx="814191"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898EB47D-60AE-3193-3858-2B59D37C66D1}"/>
              </a:ext>
            </a:extLst>
          </p:cNvPr>
          <p:cNvCxnSpPr>
            <a:cxnSpLocks/>
          </p:cNvCxnSpPr>
          <p:nvPr/>
        </p:nvCxnSpPr>
        <p:spPr>
          <a:xfrm flipH="1">
            <a:off x="7222455" y="3622641"/>
            <a:ext cx="531156" cy="34055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34ECD2E1-CB1E-148B-88BA-9A01010F52C5}"/>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267427843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160</a:t>
            </a:fld>
            <a:endParaRPr lang="de-DE"/>
          </a:p>
        </p:txBody>
      </p:sp>
      <p:pic>
        <p:nvPicPr>
          <p:cNvPr id="8" name="Inhaltsplatzhalter 7" descr="Ein Bild, das Text, Screenshot, Schrift, Software enthält.&#10;&#10;Automatisch generierte Beschreibung">
            <a:extLst>
              <a:ext uri="{FF2B5EF4-FFF2-40B4-BE49-F238E27FC236}">
                <a16:creationId xmlns:a16="http://schemas.microsoft.com/office/drawing/2014/main" id="{8896D63F-F419-7EC9-B942-CAEA399E010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6749" y="722889"/>
            <a:ext cx="8618501"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5984496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161</a:t>
            </a:fld>
            <a:endParaRPr lang="de-DE"/>
          </a:p>
        </p:txBody>
      </p:sp>
      <p:pic>
        <p:nvPicPr>
          <p:cNvPr id="4" name="Inhaltsplatzhalter 3" descr="Ein Bild, das Text, Screenshot, Schrift enthält.&#10;&#10;Automatisch generierte Beschreibung">
            <a:extLst>
              <a:ext uri="{FF2B5EF4-FFF2-40B4-BE49-F238E27FC236}">
                <a16:creationId xmlns:a16="http://schemas.microsoft.com/office/drawing/2014/main" id="{5DB1CB17-608F-BA28-62B1-2169F9FC681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94399" y="727200"/>
            <a:ext cx="9003202"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29165441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162</a:t>
            </a:fld>
            <a:endParaRPr lang="de-DE"/>
          </a:p>
        </p:txBody>
      </p:sp>
      <p:pic>
        <p:nvPicPr>
          <p:cNvPr id="8" name="Inhaltsplatzhalter 7" descr="Ein Bild, das Text, Screenshot, Schrift enthält.&#10;&#10;Automatisch generierte Beschreibung">
            <a:extLst>
              <a:ext uri="{FF2B5EF4-FFF2-40B4-BE49-F238E27FC236}">
                <a16:creationId xmlns:a16="http://schemas.microsoft.com/office/drawing/2014/main" id="{FFC06060-5AC2-6460-FAD2-030FB305ED4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90203" y="727200"/>
            <a:ext cx="9011593"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95775757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163</a:t>
            </a:fld>
            <a:endParaRPr lang="de-DE"/>
          </a:p>
        </p:txBody>
      </p:sp>
      <p:pic>
        <p:nvPicPr>
          <p:cNvPr id="4" name="Inhaltsplatzhalter 3" descr="Ein Bild, das Text, Screenshot, Schrift enthält.&#10;&#10;Automatisch generierte Beschreibung">
            <a:extLst>
              <a:ext uri="{FF2B5EF4-FFF2-40B4-BE49-F238E27FC236}">
                <a16:creationId xmlns:a16="http://schemas.microsoft.com/office/drawing/2014/main" id="{9041E7B7-569A-F9AC-9BDD-CB28B6DE332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77617" y="727200"/>
            <a:ext cx="9036765"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54899841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164</a:t>
            </a:fld>
            <a:endParaRPr lang="de-DE"/>
          </a:p>
        </p:txBody>
      </p:sp>
      <p:pic>
        <p:nvPicPr>
          <p:cNvPr id="8" name="Inhaltsplatzhalter 7" descr="Ein Bild, das Text, Screenshot, Schrift enthält.&#10;&#10;Automatisch generierte Beschreibung">
            <a:extLst>
              <a:ext uri="{FF2B5EF4-FFF2-40B4-BE49-F238E27FC236}">
                <a16:creationId xmlns:a16="http://schemas.microsoft.com/office/drawing/2014/main" id="{74CF52A5-0F98-7F53-DC17-ED1ECD88CE4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78994" y="722889"/>
            <a:ext cx="9034012"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76695071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165</a:t>
            </a:fld>
            <a:endParaRPr lang="de-DE"/>
          </a:p>
        </p:txBody>
      </p:sp>
      <p:pic>
        <p:nvPicPr>
          <p:cNvPr id="4" name="Inhaltsplatzhalter 3" descr="Ein Bild, das Text, Screenshot, Schrift, Zahl enthält.&#10;&#10;Automatisch generierte Beschreibung">
            <a:extLst>
              <a:ext uri="{FF2B5EF4-FFF2-40B4-BE49-F238E27FC236}">
                <a16:creationId xmlns:a16="http://schemas.microsoft.com/office/drawing/2014/main" id="{BF69D60A-BDC3-7C5F-B2AB-4B661D14B95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602789" y="727200"/>
            <a:ext cx="8986421"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25495504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166</a:t>
            </a:fld>
            <a:endParaRPr lang="de-DE"/>
          </a:p>
        </p:txBody>
      </p:sp>
      <p:pic>
        <p:nvPicPr>
          <p:cNvPr id="8" name="Inhaltsplatzhalter 7" descr="Ein Bild, das Text, Screenshot, Schrift enthält.&#10;&#10;Automatisch generierte Beschreibung">
            <a:extLst>
              <a:ext uri="{FF2B5EF4-FFF2-40B4-BE49-F238E27FC236}">
                <a16:creationId xmlns:a16="http://schemas.microsoft.com/office/drawing/2014/main" id="{38AA7661-E970-378E-B59C-B3ED81E8B5C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98594" y="727200"/>
            <a:ext cx="8994812"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31949751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167</a:t>
            </a:fld>
            <a:endParaRPr lang="de-DE"/>
          </a:p>
        </p:txBody>
      </p:sp>
      <p:pic>
        <p:nvPicPr>
          <p:cNvPr id="4" name="Inhaltsplatzhalter 3" descr="Ein Bild, das Text, Screenshot, Schrift, Zahl enthält.&#10;&#10;Automatisch generierte Beschreibung">
            <a:extLst>
              <a:ext uri="{FF2B5EF4-FFF2-40B4-BE49-F238E27FC236}">
                <a16:creationId xmlns:a16="http://schemas.microsoft.com/office/drawing/2014/main" id="{35539AAB-B2ED-0785-A05B-AF852869C4F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98594" y="727200"/>
            <a:ext cx="8994812"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79439066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168</a:t>
            </a:fld>
            <a:endParaRPr lang="de-DE"/>
          </a:p>
        </p:txBody>
      </p:sp>
      <p:pic>
        <p:nvPicPr>
          <p:cNvPr id="8" name="Inhaltsplatzhalter 7" descr="Ein Bild, das Text, Screenshot, Schrift enthält.&#10;&#10;Automatisch generierte Beschreibung">
            <a:extLst>
              <a:ext uri="{FF2B5EF4-FFF2-40B4-BE49-F238E27FC236}">
                <a16:creationId xmlns:a16="http://schemas.microsoft.com/office/drawing/2014/main" id="{14463E30-C5C2-2DE3-0F37-DAB10BF1E23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90203" y="722889"/>
            <a:ext cx="9011593"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7250622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169</a:t>
            </a:fld>
            <a:endParaRPr lang="de-DE"/>
          </a:p>
        </p:txBody>
      </p:sp>
      <p:pic>
        <p:nvPicPr>
          <p:cNvPr id="4" name="Inhaltsplatzhalter 3" descr="Ein Bild, das Text, Screenshot, Schrift enthält.&#10;&#10;Automatisch generierte Beschreibung">
            <a:extLst>
              <a:ext uri="{FF2B5EF4-FFF2-40B4-BE49-F238E27FC236}">
                <a16:creationId xmlns:a16="http://schemas.microsoft.com/office/drawing/2014/main" id="{1B9D6EC9-B964-F340-E594-1BB8F07606C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81813" y="727200"/>
            <a:ext cx="9028374" cy="5403600"/>
          </a:xfrm>
        </p:spPr>
      </p:pic>
      <p:sp>
        <p:nvSpPr>
          <p:cNvPr id="5" name="Rechteck 4">
            <a:extLst>
              <a:ext uri="{FF2B5EF4-FFF2-40B4-BE49-F238E27FC236}">
                <a16:creationId xmlns:a16="http://schemas.microsoft.com/office/drawing/2014/main" id="{DED9F0F4-B625-968C-3C60-BBF6FD54FEBE}"/>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375103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17</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Website, Webseite enthält.&#10;&#10;Automatisch generierte Beschreibung">
            <a:extLst>
              <a:ext uri="{FF2B5EF4-FFF2-40B4-BE49-F238E27FC236}">
                <a16:creationId xmlns:a16="http://schemas.microsoft.com/office/drawing/2014/main" id="{CC28E839-1AC9-C9AE-8A17-BD057229E03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56000" y="729000"/>
            <a:ext cx="8079999" cy="5400000"/>
          </a:xfrm>
        </p:spPr>
      </p:pic>
    </p:spTree>
    <p:extLst>
      <p:ext uri="{BB962C8B-B14F-4D97-AF65-F5344CB8AC3E}">
        <p14:creationId xmlns:p14="http://schemas.microsoft.com/office/powerpoint/2010/main" val="292344180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F6CE40">
                  <a:tint val="66000"/>
                  <a:satMod val="160000"/>
                </a:srgbClr>
              </a:gs>
              <a:gs pos="50000">
                <a:srgbClr val="F6CE40">
                  <a:tint val="44500"/>
                  <a:satMod val="160000"/>
                </a:srgbClr>
              </a:gs>
              <a:gs pos="100000">
                <a:srgbClr val="F6CE40">
                  <a:tint val="23500"/>
                  <a:satMod val="160000"/>
                </a:srgbClr>
              </a:gs>
            </a:gsLst>
            <a:lin ang="2700000" scaled="1"/>
            <a:tileRect/>
          </a:gradFill>
          <a:ln>
            <a:solidFill>
              <a:srgbClr val="F6C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170</a:t>
            </a:fld>
            <a:endParaRPr lang="de-DE"/>
          </a:p>
        </p:txBody>
      </p:sp>
      <p:pic>
        <p:nvPicPr>
          <p:cNvPr id="8" name="Inhaltsplatzhalter 7" descr="Ein Bild, das Text, Screenshot, Schrift enthält.&#10;&#10;Automatisch generierte Beschreibung">
            <a:extLst>
              <a:ext uri="{FF2B5EF4-FFF2-40B4-BE49-F238E27FC236}">
                <a16:creationId xmlns:a16="http://schemas.microsoft.com/office/drawing/2014/main" id="{D2D3E9BB-A285-16BA-04DE-B2EC2D515E2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97170" y="722889"/>
            <a:ext cx="8997660"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7C0556B5-E927-FAE2-2B5B-3C7A2EC63EF2}"/>
              </a:ext>
            </a:extLst>
          </p:cNvPr>
          <p:cNvSpPr/>
          <p:nvPr/>
        </p:nvSpPr>
        <p:spPr>
          <a:xfrm>
            <a:off x="0" y="6263014"/>
            <a:ext cx="12192000" cy="93336"/>
          </a:xfrm>
          <a:prstGeom prst="rect">
            <a:avLst/>
          </a:prstGeom>
          <a:solidFill>
            <a:srgbClr val="F6C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92795053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C7DC5A43-1A39-C4DE-A728-96E5774A7CBF}"/>
              </a:ext>
            </a:extLst>
          </p:cNvPr>
          <p:cNvSpPr/>
          <p:nvPr/>
        </p:nvSpPr>
        <p:spPr>
          <a:xfrm>
            <a:off x="10285525" y="0"/>
            <a:ext cx="1402915" cy="1202499"/>
          </a:xfrm>
          <a:prstGeom prst="rect">
            <a:avLst/>
          </a:prstGeom>
          <a:solidFill>
            <a:srgbClr val="DA2032">
              <a:alpha val="27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Dreieck 6">
            <a:extLst>
              <a:ext uri="{FF2B5EF4-FFF2-40B4-BE49-F238E27FC236}">
                <a16:creationId xmlns:a16="http://schemas.microsoft.com/office/drawing/2014/main" id="{BF1CC5F8-F011-F78B-5276-291C3A901E09}"/>
              </a:ext>
            </a:extLst>
          </p:cNvPr>
          <p:cNvSpPr/>
          <p:nvPr/>
        </p:nvSpPr>
        <p:spPr>
          <a:xfrm>
            <a:off x="7665502" y="6375748"/>
            <a:ext cx="1279315" cy="482252"/>
          </a:xfrm>
          <a:prstGeom prst="triangle">
            <a:avLst/>
          </a:prstGeom>
          <a:solidFill>
            <a:schemeClr val="accent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A88C12E2-CBDA-A494-C19C-EE7552267314}"/>
              </a:ext>
            </a:extLst>
          </p:cNvPr>
          <p:cNvSpPr/>
          <p:nvPr/>
        </p:nvSpPr>
        <p:spPr>
          <a:xfrm>
            <a:off x="11253022" y="729000"/>
            <a:ext cx="526091" cy="565032"/>
          </a:xfrm>
          <a:prstGeom prst="rect">
            <a:avLst/>
          </a:prstGeom>
          <a:solidFill>
            <a:srgbClr val="DA2032">
              <a:alpha val="3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Dreieck 9">
            <a:extLst>
              <a:ext uri="{FF2B5EF4-FFF2-40B4-BE49-F238E27FC236}">
                <a16:creationId xmlns:a16="http://schemas.microsoft.com/office/drawing/2014/main" id="{F2E241D9-CD40-0FF6-CA58-261879DA0223}"/>
              </a:ext>
            </a:extLst>
          </p:cNvPr>
          <p:cNvSpPr/>
          <p:nvPr/>
        </p:nvSpPr>
        <p:spPr>
          <a:xfrm rot="18901143">
            <a:off x="-675976" y="-165944"/>
            <a:ext cx="2047765" cy="1042202"/>
          </a:xfrm>
          <a:prstGeom prst="triangle">
            <a:avLst/>
          </a:prstGeom>
          <a:solidFill>
            <a:srgbClr val="F29400">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Dreieck 10">
            <a:extLst>
              <a:ext uri="{FF2B5EF4-FFF2-40B4-BE49-F238E27FC236}">
                <a16:creationId xmlns:a16="http://schemas.microsoft.com/office/drawing/2014/main" id="{A05BD808-D499-6D58-A4BE-5AA1B5ED2212}"/>
              </a:ext>
            </a:extLst>
          </p:cNvPr>
          <p:cNvSpPr/>
          <p:nvPr/>
        </p:nvSpPr>
        <p:spPr>
          <a:xfrm rot="18901143">
            <a:off x="-523576" y="-13544"/>
            <a:ext cx="2047765" cy="1042202"/>
          </a:xfrm>
          <a:prstGeom prst="triangle">
            <a:avLst/>
          </a:prstGeom>
          <a:solidFill>
            <a:srgbClr val="F29400">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Inhaltsplatzhalter 11" descr="Ein Bild, das Text, Screenshot, Diagramm enthält.&#10;&#10;Automatisch generierte Beschreibung">
            <a:extLst>
              <a:ext uri="{FF2B5EF4-FFF2-40B4-BE49-F238E27FC236}">
                <a16:creationId xmlns:a16="http://schemas.microsoft.com/office/drawing/2014/main" id="{AD2DB046-FCB9-30AD-353F-C1D55B851775}"/>
              </a:ext>
            </a:extLst>
          </p:cNvPr>
          <p:cNvPicPr>
            <a:picLocks noGrp="1" noChangeAspect="1"/>
          </p:cNvPicPr>
          <p:nvPr>
            <p:ph idx="1"/>
          </p:nvPr>
        </p:nvPicPr>
        <p:blipFill>
          <a:blip r:embed="rId3"/>
          <a:srcRect b="1575"/>
          <a:stretch/>
        </p:blipFill>
        <p:spPr>
          <a:xfrm>
            <a:off x="3250338" y="728999"/>
            <a:ext cx="5782379" cy="5403600"/>
          </a:xfrm>
        </p:spPr>
      </p:pic>
      <p:sp>
        <p:nvSpPr>
          <p:cNvPr id="6" name="Dreieck 5">
            <a:extLst>
              <a:ext uri="{FF2B5EF4-FFF2-40B4-BE49-F238E27FC236}">
                <a16:creationId xmlns:a16="http://schemas.microsoft.com/office/drawing/2014/main" id="{65C6A3A0-8E8B-D537-3F44-6B5B5002AB02}"/>
              </a:ext>
            </a:extLst>
          </p:cNvPr>
          <p:cNvSpPr/>
          <p:nvPr/>
        </p:nvSpPr>
        <p:spPr>
          <a:xfrm>
            <a:off x="8131052" y="5858685"/>
            <a:ext cx="1653436" cy="999315"/>
          </a:xfrm>
          <a:prstGeom prst="triangle">
            <a:avLst/>
          </a:prstGeom>
          <a:solidFill>
            <a:schemeClr val="accent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07615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B57BD0E-0871-D935-A7B9-D61FA5D4A4EE}"/>
              </a:ext>
            </a:extLst>
          </p:cNvPr>
          <p:cNvSpPr/>
          <p:nvPr/>
        </p:nvSpPr>
        <p:spPr>
          <a:xfrm>
            <a:off x="0" y="6356350"/>
            <a:ext cx="12192000" cy="501650"/>
          </a:xfrm>
          <a:prstGeom prst="rect">
            <a:avLst/>
          </a:prstGeom>
          <a:gradFill flip="none" rotWithShape="1">
            <a:gsLst>
              <a:gs pos="0">
                <a:srgbClr val="F89F60">
                  <a:tint val="66000"/>
                  <a:satMod val="160000"/>
                </a:srgbClr>
              </a:gs>
              <a:gs pos="50000">
                <a:srgbClr val="F89F60">
                  <a:tint val="44500"/>
                  <a:satMod val="160000"/>
                </a:srgbClr>
              </a:gs>
              <a:gs pos="100000">
                <a:srgbClr val="F89F60">
                  <a:tint val="23500"/>
                  <a:satMod val="160000"/>
                </a:srgbClr>
              </a:gs>
            </a:gsLst>
            <a:lin ang="2700000" scaled="1"/>
            <a:tileRect/>
          </a:gradFill>
          <a:ln>
            <a:solidFill>
              <a:srgbClr val="F89F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18</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Website, Webseite enthält.&#10;&#10;Automatisch generierte Beschreibung">
            <a:extLst>
              <a:ext uri="{FF2B5EF4-FFF2-40B4-BE49-F238E27FC236}">
                <a16:creationId xmlns:a16="http://schemas.microsoft.com/office/drawing/2014/main" id="{E7C4AF57-5F1E-1977-B432-8345097340D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76874" y="729000"/>
            <a:ext cx="8238252" cy="5400000"/>
          </a:xfrm>
        </p:spPr>
      </p:pic>
      <p:sp>
        <p:nvSpPr>
          <p:cNvPr id="6" name="Textfeld 5">
            <a:extLst>
              <a:ext uri="{FF2B5EF4-FFF2-40B4-BE49-F238E27FC236}">
                <a16:creationId xmlns:a16="http://schemas.microsoft.com/office/drawing/2014/main" id="{5669EE4E-38E8-E423-33FF-974FB358AB14}"/>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3282797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19</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Webseite, Software enthält.&#10;&#10;Automatisch generierte Beschreibung">
            <a:extLst>
              <a:ext uri="{FF2B5EF4-FFF2-40B4-BE49-F238E27FC236}">
                <a16:creationId xmlns:a16="http://schemas.microsoft.com/office/drawing/2014/main" id="{EFF433C3-6928-2187-5B68-39EB613D88B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68643" y="729000"/>
            <a:ext cx="8454713" cy="5400000"/>
          </a:xfrm>
        </p:spPr>
      </p:pic>
    </p:spTree>
    <p:extLst>
      <p:ext uri="{BB962C8B-B14F-4D97-AF65-F5344CB8AC3E}">
        <p14:creationId xmlns:p14="http://schemas.microsoft.com/office/powerpoint/2010/main" val="478801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descr="Ein Bild, das Text, Screenshot, Schrift enthält.&#10;&#10;Automatisch generierte Beschreibung">
            <a:extLst>
              <a:ext uri="{FF2B5EF4-FFF2-40B4-BE49-F238E27FC236}">
                <a16:creationId xmlns:a16="http://schemas.microsoft.com/office/drawing/2014/main" id="{760A06B2-7D7B-FD28-C44A-8BB0B88DBD6A}"/>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033516" y="729000"/>
            <a:ext cx="8188421" cy="5400000"/>
          </a:xfrm>
        </p:spPr>
      </p:pic>
      <p:sp>
        <p:nvSpPr>
          <p:cNvPr id="6" name="Foliennummernplatzhalter 5">
            <a:extLst>
              <a:ext uri="{FF2B5EF4-FFF2-40B4-BE49-F238E27FC236}">
                <a16:creationId xmlns:a16="http://schemas.microsoft.com/office/drawing/2014/main" id="{2718A085-7B52-6A9E-F038-267D184F96AB}"/>
              </a:ext>
            </a:extLst>
          </p:cNvPr>
          <p:cNvSpPr>
            <a:spLocks noGrp="1"/>
          </p:cNvSpPr>
          <p:nvPr>
            <p:ph type="sldNum" sz="quarter" idx="12"/>
          </p:nvPr>
        </p:nvSpPr>
        <p:spPr/>
        <p:txBody>
          <a:bodyPr/>
          <a:lstStyle/>
          <a:p>
            <a:fld id="{EB847C72-3CA9-F647-B8D0-B8BC1B99867E}" type="slidenum">
              <a:rPr lang="de-DE" smtClean="0"/>
              <a:t>2</a:t>
            </a:fld>
            <a:endParaRPr lang="de-DE" dirty="0"/>
          </a:p>
        </p:txBody>
      </p:sp>
    </p:spTree>
    <p:extLst>
      <p:ext uri="{BB962C8B-B14F-4D97-AF65-F5344CB8AC3E}">
        <p14:creationId xmlns:p14="http://schemas.microsoft.com/office/powerpoint/2010/main" val="3026601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990EA38-0539-4CFB-CAA5-D62016DB9C2F}"/>
              </a:ext>
            </a:extLst>
          </p:cNvPr>
          <p:cNvSpPr/>
          <p:nvPr/>
        </p:nvSpPr>
        <p:spPr>
          <a:xfrm>
            <a:off x="0" y="6356350"/>
            <a:ext cx="12192000" cy="501650"/>
          </a:xfrm>
          <a:prstGeom prst="rect">
            <a:avLst/>
          </a:prstGeom>
          <a:gradFill flip="none" rotWithShape="1">
            <a:gsLst>
              <a:gs pos="0">
                <a:srgbClr val="F89F60">
                  <a:tint val="66000"/>
                  <a:satMod val="160000"/>
                </a:srgbClr>
              </a:gs>
              <a:gs pos="50000">
                <a:srgbClr val="F89F60">
                  <a:tint val="44500"/>
                  <a:satMod val="160000"/>
                </a:srgbClr>
              </a:gs>
              <a:gs pos="100000">
                <a:srgbClr val="F89F60">
                  <a:tint val="23500"/>
                  <a:satMod val="160000"/>
                </a:srgbClr>
              </a:gs>
            </a:gsLst>
            <a:lin ang="2700000" scaled="1"/>
            <a:tileRect/>
          </a:gradFill>
          <a:ln>
            <a:solidFill>
              <a:srgbClr val="F89F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20</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Webseite, Website enthält.&#10;&#10;Automatisch generierte Beschreibung">
            <a:extLst>
              <a:ext uri="{FF2B5EF4-FFF2-40B4-BE49-F238E27FC236}">
                <a16:creationId xmlns:a16="http://schemas.microsoft.com/office/drawing/2014/main" id="{35C87640-E9A2-7AD8-994D-30836AC345A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55330" y="729000"/>
            <a:ext cx="8681339" cy="5400000"/>
          </a:xfrm>
        </p:spPr>
      </p:pic>
      <p:sp>
        <p:nvSpPr>
          <p:cNvPr id="6" name="Textfeld 5">
            <a:extLst>
              <a:ext uri="{FF2B5EF4-FFF2-40B4-BE49-F238E27FC236}">
                <a16:creationId xmlns:a16="http://schemas.microsoft.com/office/drawing/2014/main" id="{0366FBEF-8423-109D-546A-1232C4C85BE1}"/>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1633664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21</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Website, Webseite enthält.&#10;&#10;Automatisch generierte Beschreibung">
            <a:extLst>
              <a:ext uri="{FF2B5EF4-FFF2-40B4-BE49-F238E27FC236}">
                <a16:creationId xmlns:a16="http://schemas.microsoft.com/office/drawing/2014/main" id="{2A6DCFE6-2120-CD8B-56DE-736113A8BAE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45922" y="729000"/>
            <a:ext cx="8500156" cy="5400000"/>
          </a:xfrm>
        </p:spPr>
      </p:pic>
    </p:spTree>
    <p:extLst>
      <p:ext uri="{BB962C8B-B14F-4D97-AF65-F5344CB8AC3E}">
        <p14:creationId xmlns:p14="http://schemas.microsoft.com/office/powerpoint/2010/main" val="3049572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47B5CEA-6FDD-E27B-F488-AD264645688D}"/>
              </a:ext>
            </a:extLst>
          </p:cNvPr>
          <p:cNvSpPr/>
          <p:nvPr/>
        </p:nvSpPr>
        <p:spPr>
          <a:xfrm>
            <a:off x="0" y="6356350"/>
            <a:ext cx="12192000" cy="501650"/>
          </a:xfrm>
          <a:prstGeom prst="rect">
            <a:avLst/>
          </a:prstGeom>
          <a:gradFill flip="none" rotWithShape="1">
            <a:gsLst>
              <a:gs pos="0">
                <a:srgbClr val="F89F60">
                  <a:tint val="66000"/>
                  <a:satMod val="160000"/>
                </a:srgbClr>
              </a:gs>
              <a:gs pos="50000">
                <a:srgbClr val="F89F60">
                  <a:tint val="44500"/>
                  <a:satMod val="160000"/>
                </a:srgbClr>
              </a:gs>
              <a:gs pos="100000">
                <a:srgbClr val="F89F60">
                  <a:tint val="23500"/>
                  <a:satMod val="160000"/>
                </a:srgbClr>
              </a:gs>
            </a:gsLst>
            <a:lin ang="2700000" scaled="1"/>
            <a:tileRect/>
          </a:gradFill>
          <a:ln>
            <a:solidFill>
              <a:srgbClr val="F89F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22</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Website, Webseite enthält.&#10;&#10;Automatisch generierte Beschreibung">
            <a:extLst>
              <a:ext uri="{FF2B5EF4-FFF2-40B4-BE49-F238E27FC236}">
                <a16:creationId xmlns:a16="http://schemas.microsoft.com/office/drawing/2014/main" id="{64495B73-6E30-2365-A87D-E51B6983158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33799" y="729000"/>
            <a:ext cx="8724402" cy="5400000"/>
          </a:xfrm>
        </p:spPr>
      </p:pic>
      <p:sp>
        <p:nvSpPr>
          <p:cNvPr id="6" name="Textfeld 5">
            <a:extLst>
              <a:ext uri="{FF2B5EF4-FFF2-40B4-BE49-F238E27FC236}">
                <a16:creationId xmlns:a16="http://schemas.microsoft.com/office/drawing/2014/main" id="{26A37F7C-B3C7-3540-A206-C1A78489C875}"/>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778071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23</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Menschliches Gesicht, Website enthält.&#10;&#10;Automatisch generierte Beschreibung">
            <a:extLst>
              <a:ext uri="{FF2B5EF4-FFF2-40B4-BE49-F238E27FC236}">
                <a16:creationId xmlns:a16="http://schemas.microsoft.com/office/drawing/2014/main" id="{29CCBFFC-85E8-D138-613D-88D0AA25DCC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8449" y="729000"/>
            <a:ext cx="8615102" cy="5400000"/>
          </a:xfrm>
        </p:spPr>
      </p:pic>
    </p:spTree>
    <p:extLst>
      <p:ext uri="{BB962C8B-B14F-4D97-AF65-F5344CB8AC3E}">
        <p14:creationId xmlns:p14="http://schemas.microsoft.com/office/powerpoint/2010/main" val="3178778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F040819-2AE3-F723-1BE8-09325D1E194C}"/>
              </a:ext>
            </a:extLst>
          </p:cNvPr>
          <p:cNvSpPr/>
          <p:nvPr/>
        </p:nvSpPr>
        <p:spPr>
          <a:xfrm>
            <a:off x="0" y="6356350"/>
            <a:ext cx="12192000" cy="501650"/>
          </a:xfrm>
          <a:prstGeom prst="rect">
            <a:avLst/>
          </a:prstGeom>
          <a:gradFill flip="none" rotWithShape="1">
            <a:gsLst>
              <a:gs pos="0">
                <a:srgbClr val="F89F60">
                  <a:tint val="66000"/>
                  <a:satMod val="160000"/>
                </a:srgbClr>
              </a:gs>
              <a:gs pos="50000">
                <a:srgbClr val="F89F60">
                  <a:tint val="44500"/>
                  <a:satMod val="160000"/>
                </a:srgbClr>
              </a:gs>
              <a:gs pos="100000">
                <a:srgbClr val="F89F60">
                  <a:tint val="23500"/>
                  <a:satMod val="160000"/>
                </a:srgbClr>
              </a:gs>
            </a:gsLst>
            <a:lin ang="2700000" scaled="1"/>
            <a:tileRect/>
          </a:gradFill>
          <a:ln>
            <a:solidFill>
              <a:srgbClr val="F89F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24</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Menschliches Gesicht, Website enthält.&#10;&#10;Automatisch generierte Beschreibung">
            <a:extLst>
              <a:ext uri="{FF2B5EF4-FFF2-40B4-BE49-F238E27FC236}">
                <a16:creationId xmlns:a16="http://schemas.microsoft.com/office/drawing/2014/main" id="{B3E3C25B-EBF4-719E-6A3B-EE77572E431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40745" y="729000"/>
            <a:ext cx="8710509" cy="5400000"/>
          </a:xfrm>
        </p:spPr>
      </p:pic>
      <p:sp>
        <p:nvSpPr>
          <p:cNvPr id="6" name="Textfeld 5">
            <a:extLst>
              <a:ext uri="{FF2B5EF4-FFF2-40B4-BE49-F238E27FC236}">
                <a16:creationId xmlns:a16="http://schemas.microsoft.com/office/drawing/2014/main" id="{50DA3F40-1A8F-774E-D5D2-82FF27E9F04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119573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25</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Webseite, Website enthält.&#10;&#10;Automatisch generierte Beschreibung">
            <a:extLst>
              <a:ext uri="{FF2B5EF4-FFF2-40B4-BE49-F238E27FC236}">
                <a16:creationId xmlns:a16="http://schemas.microsoft.com/office/drawing/2014/main" id="{17661ACC-385A-BDC0-DD53-4D7E8B117B7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681370" y="729000"/>
            <a:ext cx="8829260" cy="5400000"/>
          </a:xfrm>
        </p:spPr>
      </p:pic>
    </p:spTree>
    <p:extLst>
      <p:ext uri="{BB962C8B-B14F-4D97-AF65-F5344CB8AC3E}">
        <p14:creationId xmlns:p14="http://schemas.microsoft.com/office/powerpoint/2010/main" val="1707868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F214A8A3-EDF5-286C-97BA-ADF9E3EED9B7}"/>
              </a:ext>
            </a:extLst>
          </p:cNvPr>
          <p:cNvSpPr/>
          <p:nvPr/>
        </p:nvSpPr>
        <p:spPr>
          <a:xfrm>
            <a:off x="0" y="6356350"/>
            <a:ext cx="12192000" cy="501650"/>
          </a:xfrm>
          <a:prstGeom prst="rect">
            <a:avLst/>
          </a:prstGeom>
          <a:gradFill flip="none" rotWithShape="1">
            <a:gsLst>
              <a:gs pos="0">
                <a:srgbClr val="F89F60">
                  <a:tint val="66000"/>
                  <a:satMod val="160000"/>
                </a:srgbClr>
              </a:gs>
              <a:gs pos="50000">
                <a:srgbClr val="F89F60">
                  <a:tint val="44500"/>
                  <a:satMod val="160000"/>
                </a:srgbClr>
              </a:gs>
              <a:gs pos="100000">
                <a:srgbClr val="F89F60">
                  <a:tint val="23500"/>
                  <a:satMod val="160000"/>
                </a:srgbClr>
              </a:gs>
            </a:gsLst>
            <a:lin ang="2700000" scaled="1"/>
            <a:tileRect/>
          </a:gradFill>
          <a:ln>
            <a:solidFill>
              <a:srgbClr val="F89F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26</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Website, Webseite enthält.&#10;&#10;Automatisch generierte Beschreibung">
            <a:extLst>
              <a:ext uri="{FF2B5EF4-FFF2-40B4-BE49-F238E27FC236}">
                <a16:creationId xmlns:a16="http://schemas.microsoft.com/office/drawing/2014/main" id="{874E439C-0FAE-DB11-E0F0-206D255062D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1127" y="729000"/>
            <a:ext cx="8629746" cy="5400000"/>
          </a:xfrm>
        </p:spPr>
      </p:pic>
      <p:sp>
        <p:nvSpPr>
          <p:cNvPr id="6" name="Textfeld 5">
            <a:extLst>
              <a:ext uri="{FF2B5EF4-FFF2-40B4-BE49-F238E27FC236}">
                <a16:creationId xmlns:a16="http://schemas.microsoft.com/office/drawing/2014/main" id="{9F61916D-E7F1-A437-6073-618FE0CF3E3F}"/>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1373283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712CAB"/>
            </a:gs>
            <a:gs pos="100000">
              <a:srgbClr val="712CAB">
                <a:alpha val="55000"/>
              </a:srgbClr>
            </a:gs>
            <a:gs pos="45000">
              <a:srgbClr val="712CAB">
                <a:alpha val="79000"/>
              </a:srgbClr>
            </a:gs>
          </a:gsLst>
          <a:lin ang="5400000" scaled="0"/>
        </a:gra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27</a:t>
            </a:fld>
            <a:endParaRPr lang="de-DE"/>
          </a:p>
        </p:txBody>
      </p:sp>
      <p:pic>
        <p:nvPicPr>
          <p:cNvPr id="4" name="Inhaltsplatzhalter 3" descr="Ein Bild, das Text, Screenshot, Cartoon enthält.&#10;&#10;Automatisch generierte Beschreibung">
            <a:extLst>
              <a:ext uri="{FF2B5EF4-FFF2-40B4-BE49-F238E27FC236}">
                <a16:creationId xmlns:a16="http://schemas.microsoft.com/office/drawing/2014/main" id="{727C5487-E79D-4214-3AEA-EF37B91631C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47778" y="729000"/>
            <a:ext cx="8503200" cy="5404294"/>
          </a:xfrm>
        </p:spPr>
      </p:pic>
    </p:spTree>
    <p:extLst>
      <p:ext uri="{BB962C8B-B14F-4D97-AF65-F5344CB8AC3E}">
        <p14:creationId xmlns:p14="http://schemas.microsoft.com/office/powerpoint/2010/main" val="4069386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28</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Inhaltsplatzhalter 7" descr="Ein Bild, das Text, Screenshot, Schrift, Kreis enthält.&#10;&#10;Automatisch generierte Beschreibung">
            <a:extLst>
              <a:ext uri="{FF2B5EF4-FFF2-40B4-BE49-F238E27FC236}">
                <a16:creationId xmlns:a16="http://schemas.microsoft.com/office/drawing/2014/main" id="{EE4D1C2D-0C2F-0C1C-0165-AAE93F77E18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20473" y="729000"/>
            <a:ext cx="9951053" cy="5400000"/>
          </a:xfrm>
        </p:spPr>
      </p:pic>
    </p:spTree>
    <p:extLst>
      <p:ext uri="{BB962C8B-B14F-4D97-AF65-F5344CB8AC3E}">
        <p14:creationId xmlns:p14="http://schemas.microsoft.com/office/powerpoint/2010/main" val="3989066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883EBC8-FD2A-2D20-ACB4-FABEBAB3C9C0}"/>
              </a:ext>
            </a:extLst>
          </p:cNvPr>
          <p:cNvSpPr/>
          <p:nvPr/>
        </p:nvSpPr>
        <p:spPr>
          <a:xfrm>
            <a:off x="0" y="6356350"/>
            <a:ext cx="12192000" cy="501650"/>
          </a:xfrm>
          <a:prstGeom prst="rect">
            <a:avLst/>
          </a:prstGeom>
          <a:gradFill flip="none" rotWithShape="1">
            <a:gsLst>
              <a:gs pos="0">
                <a:srgbClr val="712CAB">
                  <a:tint val="66000"/>
                  <a:satMod val="160000"/>
                </a:srgbClr>
              </a:gs>
              <a:gs pos="50000">
                <a:srgbClr val="712CAB">
                  <a:tint val="44500"/>
                  <a:satMod val="160000"/>
                </a:srgbClr>
              </a:gs>
              <a:gs pos="100000">
                <a:srgbClr val="712CAB">
                  <a:tint val="23500"/>
                  <a:satMod val="160000"/>
                </a:srgbClr>
              </a:gs>
            </a:gsLst>
            <a:lin ang="2700000" scaled="1"/>
            <a:tileRect/>
          </a:gradFill>
          <a:ln>
            <a:solidFill>
              <a:srgbClr val="712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29</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Schrift, Kreis enthält.&#10;&#10;Automatisch generierte Beschreibung">
            <a:extLst>
              <a:ext uri="{FF2B5EF4-FFF2-40B4-BE49-F238E27FC236}">
                <a16:creationId xmlns:a16="http://schemas.microsoft.com/office/drawing/2014/main" id="{C6B83B88-3666-FC70-BF87-92F17D0C618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24849" y="729000"/>
            <a:ext cx="9942301" cy="5400000"/>
          </a:xfrm>
        </p:spPr>
      </p:pic>
      <p:sp>
        <p:nvSpPr>
          <p:cNvPr id="6" name="Textfeld 5">
            <a:extLst>
              <a:ext uri="{FF2B5EF4-FFF2-40B4-BE49-F238E27FC236}">
                <a16:creationId xmlns:a16="http://schemas.microsoft.com/office/drawing/2014/main" id="{9DD75BBE-CFF2-DA00-92CA-86CED7104A2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3564027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descr="Ein Bild, das Text, Screenshot, Schrift, Design enthält.&#10;&#10;Automatisch generierte Beschreibung">
            <a:extLst>
              <a:ext uri="{FF2B5EF4-FFF2-40B4-BE49-F238E27FC236}">
                <a16:creationId xmlns:a16="http://schemas.microsoft.com/office/drawing/2014/main" id="{CC03BB65-9E2F-5E04-36AD-EB1DCAAB600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948359" y="729000"/>
            <a:ext cx="8295282" cy="5400000"/>
          </a:xfrm>
        </p:spPr>
      </p:pic>
      <p:sp>
        <p:nvSpPr>
          <p:cNvPr id="8" name="Foliennummernplatzhalter 7">
            <a:extLst>
              <a:ext uri="{FF2B5EF4-FFF2-40B4-BE49-F238E27FC236}">
                <a16:creationId xmlns:a16="http://schemas.microsoft.com/office/drawing/2014/main" id="{DFE567DA-5401-E0A8-DE3C-194DBF51D916}"/>
              </a:ext>
            </a:extLst>
          </p:cNvPr>
          <p:cNvSpPr>
            <a:spLocks noGrp="1"/>
          </p:cNvSpPr>
          <p:nvPr>
            <p:ph type="sldNum" sz="quarter" idx="12"/>
          </p:nvPr>
        </p:nvSpPr>
        <p:spPr/>
        <p:txBody>
          <a:bodyPr/>
          <a:lstStyle/>
          <a:p>
            <a:fld id="{EB847C72-3CA9-F647-B8D0-B8BC1B99867E}" type="slidenum">
              <a:rPr lang="de-DE" smtClean="0"/>
              <a:t>3</a:t>
            </a:fld>
            <a:endParaRPr lang="de-DE"/>
          </a:p>
        </p:txBody>
      </p:sp>
    </p:spTree>
    <p:extLst>
      <p:ext uri="{BB962C8B-B14F-4D97-AF65-F5344CB8AC3E}">
        <p14:creationId xmlns:p14="http://schemas.microsoft.com/office/powerpoint/2010/main" val="828833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30</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Schrift, Diagramm enthält.&#10;&#10;Automatisch generierte Beschreibung">
            <a:extLst>
              <a:ext uri="{FF2B5EF4-FFF2-40B4-BE49-F238E27FC236}">
                <a16:creationId xmlns:a16="http://schemas.microsoft.com/office/drawing/2014/main" id="{053086A0-9C42-5BF9-4DEB-D186377AF01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17323" y="729000"/>
            <a:ext cx="10157354" cy="5400000"/>
          </a:xfrm>
        </p:spPr>
      </p:pic>
    </p:spTree>
    <p:extLst>
      <p:ext uri="{BB962C8B-B14F-4D97-AF65-F5344CB8AC3E}">
        <p14:creationId xmlns:p14="http://schemas.microsoft.com/office/powerpoint/2010/main" val="3423697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22F1066-82F5-5437-C47E-AF91473324C2}"/>
              </a:ext>
            </a:extLst>
          </p:cNvPr>
          <p:cNvSpPr/>
          <p:nvPr/>
        </p:nvSpPr>
        <p:spPr>
          <a:xfrm>
            <a:off x="0" y="6356350"/>
            <a:ext cx="12192000" cy="501650"/>
          </a:xfrm>
          <a:prstGeom prst="rect">
            <a:avLst/>
          </a:prstGeom>
          <a:gradFill flip="none" rotWithShape="1">
            <a:gsLst>
              <a:gs pos="0">
                <a:srgbClr val="712CAB">
                  <a:tint val="66000"/>
                  <a:satMod val="160000"/>
                </a:srgbClr>
              </a:gs>
              <a:gs pos="50000">
                <a:srgbClr val="712CAB">
                  <a:tint val="44500"/>
                  <a:satMod val="160000"/>
                </a:srgbClr>
              </a:gs>
              <a:gs pos="100000">
                <a:srgbClr val="712CAB">
                  <a:tint val="23500"/>
                  <a:satMod val="160000"/>
                </a:srgbClr>
              </a:gs>
            </a:gsLst>
            <a:lin ang="2700000" scaled="1"/>
            <a:tileRect/>
          </a:gradFill>
          <a:ln>
            <a:solidFill>
              <a:srgbClr val="712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31</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Schrift, Kreis enthält.&#10;&#10;Automatisch generierte Beschreibung">
            <a:extLst>
              <a:ext uri="{FF2B5EF4-FFF2-40B4-BE49-F238E27FC236}">
                <a16:creationId xmlns:a16="http://schemas.microsoft.com/office/drawing/2014/main" id="{1B5B020F-20D7-35DF-5ACE-FF193EFF6F5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21785" y="729000"/>
            <a:ext cx="10148429" cy="5400000"/>
          </a:xfrm>
        </p:spPr>
      </p:pic>
      <p:sp>
        <p:nvSpPr>
          <p:cNvPr id="6" name="Textfeld 5">
            <a:extLst>
              <a:ext uri="{FF2B5EF4-FFF2-40B4-BE49-F238E27FC236}">
                <a16:creationId xmlns:a16="http://schemas.microsoft.com/office/drawing/2014/main" id="{9A8AF2AA-9D99-1214-B176-B3C9688C2148}"/>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3891988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32</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Schrift enthält.&#10;&#10;Automatisch generierte Beschreibung">
            <a:extLst>
              <a:ext uri="{FF2B5EF4-FFF2-40B4-BE49-F238E27FC236}">
                <a16:creationId xmlns:a16="http://schemas.microsoft.com/office/drawing/2014/main" id="{A5C86C0F-9D06-8234-2114-67B355A5C63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17854" y="729000"/>
            <a:ext cx="10156291" cy="5400000"/>
          </a:xfrm>
        </p:spPr>
      </p:pic>
    </p:spTree>
    <p:extLst>
      <p:ext uri="{BB962C8B-B14F-4D97-AF65-F5344CB8AC3E}">
        <p14:creationId xmlns:p14="http://schemas.microsoft.com/office/powerpoint/2010/main" val="876986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711547A5-A714-2B3B-6499-D79FE3C4644A}"/>
              </a:ext>
            </a:extLst>
          </p:cNvPr>
          <p:cNvSpPr/>
          <p:nvPr/>
        </p:nvSpPr>
        <p:spPr>
          <a:xfrm>
            <a:off x="0" y="6356350"/>
            <a:ext cx="12192000" cy="501650"/>
          </a:xfrm>
          <a:prstGeom prst="rect">
            <a:avLst/>
          </a:prstGeom>
          <a:gradFill flip="none" rotWithShape="1">
            <a:gsLst>
              <a:gs pos="0">
                <a:srgbClr val="712CAB">
                  <a:tint val="66000"/>
                  <a:satMod val="160000"/>
                </a:srgbClr>
              </a:gs>
              <a:gs pos="50000">
                <a:srgbClr val="712CAB">
                  <a:tint val="44500"/>
                  <a:satMod val="160000"/>
                </a:srgbClr>
              </a:gs>
              <a:gs pos="100000">
                <a:srgbClr val="712CAB">
                  <a:tint val="23500"/>
                  <a:satMod val="160000"/>
                </a:srgbClr>
              </a:gs>
            </a:gsLst>
            <a:lin ang="2700000" scaled="1"/>
            <a:tileRect/>
          </a:gradFill>
          <a:ln>
            <a:solidFill>
              <a:srgbClr val="712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33</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4989C961-1710-1402-173D-5B9F7B449181}"/>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pic>
        <p:nvPicPr>
          <p:cNvPr id="10" name="Inhaltsplatzhalter 9" descr="Ein Bild, das Text, Screenshot, Schrift, Kreis enthält.&#10;&#10;Automatisch generierte Beschreibung">
            <a:extLst>
              <a:ext uri="{FF2B5EF4-FFF2-40B4-BE49-F238E27FC236}">
                <a16:creationId xmlns:a16="http://schemas.microsoft.com/office/drawing/2014/main" id="{AAC66722-C8E5-FC1B-4F2A-55724061CD55}"/>
              </a:ext>
            </a:extLst>
          </p:cNvPr>
          <p:cNvPicPr>
            <a:picLocks noGrp="1" noChangeAspect="1"/>
          </p:cNvPicPr>
          <p:nvPr>
            <p:ph idx="1"/>
          </p:nvPr>
        </p:nvPicPr>
        <p:blipFill>
          <a:blip r:embed="rId3"/>
          <a:stretch>
            <a:fillRect/>
          </a:stretch>
        </p:blipFill>
        <p:spPr>
          <a:xfrm>
            <a:off x="1206185" y="722889"/>
            <a:ext cx="9779630" cy="5403600"/>
          </a:xfrm>
        </p:spPr>
      </p:pic>
    </p:spTree>
    <p:extLst>
      <p:ext uri="{BB962C8B-B14F-4D97-AF65-F5344CB8AC3E}">
        <p14:creationId xmlns:p14="http://schemas.microsoft.com/office/powerpoint/2010/main" val="1189173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34</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Schrift, Diagramm enthält.&#10;&#10;Automatisch generierte Beschreibung">
            <a:extLst>
              <a:ext uri="{FF2B5EF4-FFF2-40B4-BE49-F238E27FC236}">
                <a16:creationId xmlns:a16="http://schemas.microsoft.com/office/drawing/2014/main" id="{02ED658C-9B9A-742B-5DE5-D5820372C5F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39636" y="729000"/>
            <a:ext cx="10112727" cy="5400000"/>
          </a:xfrm>
        </p:spPr>
      </p:pic>
    </p:spTree>
    <p:extLst>
      <p:ext uri="{BB962C8B-B14F-4D97-AF65-F5344CB8AC3E}">
        <p14:creationId xmlns:p14="http://schemas.microsoft.com/office/powerpoint/2010/main" val="1384645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2DB8973-2AF4-BA43-BCF3-BAE5647F6592}"/>
              </a:ext>
            </a:extLst>
          </p:cNvPr>
          <p:cNvSpPr/>
          <p:nvPr/>
        </p:nvSpPr>
        <p:spPr>
          <a:xfrm>
            <a:off x="0" y="6356350"/>
            <a:ext cx="12192000" cy="501650"/>
          </a:xfrm>
          <a:prstGeom prst="rect">
            <a:avLst/>
          </a:prstGeom>
          <a:gradFill flip="none" rotWithShape="1">
            <a:gsLst>
              <a:gs pos="0">
                <a:srgbClr val="712CAB">
                  <a:tint val="66000"/>
                  <a:satMod val="160000"/>
                </a:srgbClr>
              </a:gs>
              <a:gs pos="50000">
                <a:srgbClr val="712CAB">
                  <a:tint val="44500"/>
                  <a:satMod val="160000"/>
                </a:srgbClr>
              </a:gs>
              <a:gs pos="100000">
                <a:srgbClr val="712CAB">
                  <a:tint val="23500"/>
                  <a:satMod val="160000"/>
                </a:srgbClr>
              </a:gs>
            </a:gsLst>
            <a:lin ang="2700000" scaled="1"/>
            <a:tileRect/>
          </a:gradFill>
          <a:ln>
            <a:solidFill>
              <a:srgbClr val="712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35</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Schrift, Diagramm enthält.&#10;&#10;Automatisch generierte Beschreibung">
            <a:extLst>
              <a:ext uri="{FF2B5EF4-FFF2-40B4-BE49-F238E27FC236}">
                <a16:creationId xmlns:a16="http://schemas.microsoft.com/office/drawing/2014/main" id="{0C477129-3FCF-2306-B5E6-60EDCF703EE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35174" y="729000"/>
            <a:ext cx="10121652" cy="5400000"/>
          </a:xfrm>
        </p:spPr>
      </p:pic>
      <p:sp>
        <p:nvSpPr>
          <p:cNvPr id="6" name="Textfeld 5">
            <a:extLst>
              <a:ext uri="{FF2B5EF4-FFF2-40B4-BE49-F238E27FC236}">
                <a16:creationId xmlns:a16="http://schemas.microsoft.com/office/drawing/2014/main" id="{3DC25B04-2BFB-1406-76C6-2FFA4B428407}"/>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148134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36</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Diagramm, Schrift, Screenshot enthält.&#10;&#10;Automatisch generierte Beschreibung">
            <a:extLst>
              <a:ext uri="{FF2B5EF4-FFF2-40B4-BE49-F238E27FC236}">
                <a16:creationId xmlns:a16="http://schemas.microsoft.com/office/drawing/2014/main" id="{7A506304-8424-BFA8-1620-E22EB2182EF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71000" y="729000"/>
            <a:ext cx="9449999" cy="5400000"/>
          </a:xfrm>
        </p:spPr>
      </p:pic>
    </p:spTree>
    <p:extLst>
      <p:ext uri="{BB962C8B-B14F-4D97-AF65-F5344CB8AC3E}">
        <p14:creationId xmlns:p14="http://schemas.microsoft.com/office/powerpoint/2010/main" val="2040352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855846C-7BD1-4C16-A39B-35AA16819231}"/>
              </a:ext>
            </a:extLst>
          </p:cNvPr>
          <p:cNvSpPr/>
          <p:nvPr/>
        </p:nvSpPr>
        <p:spPr>
          <a:xfrm>
            <a:off x="0" y="6356350"/>
            <a:ext cx="12192000" cy="501650"/>
          </a:xfrm>
          <a:prstGeom prst="rect">
            <a:avLst/>
          </a:prstGeom>
          <a:gradFill flip="none" rotWithShape="1">
            <a:gsLst>
              <a:gs pos="0">
                <a:srgbClr val="712CAB">
                  <a:tint val="66000"/>
                  <a:satMod val="160000"/>
                </a:srgbClr>
              </a:gs>
              <a:gs pos="50000">
                <a:srgbClr val="712CAB">
                  <a:tint val="44500"/>
                  <a:satMod val="160000"/>
                </a:srgbClr>
              </a:gs>
              <a:gs pos="100000">
                <a:srgbClr val="712CAB">
                  <a:tint val="23500"/>
                  <a:satMod val="160000"/>
                </a:srgbClr>
              </a:gs>
            </a:gsLst>
            <a:lin ang="2700000" scaled="1"/>
            <a:tileRect/>
          </a:gradFill>
          <a:ln>
            <a:solidFill>
              <a:srgbClr val="712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37</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Diagramm, Schrift, Screenshot enthält.&#10;&#10;Automatisch generierte Beschreibung">
            <a:extLst>
              <a:ext uri="{FF2B5EF4-FFF2-40B4-BE49-F238E27FC236}">
                <a16:creationId xmlns:a16="http://schemas.microsoft.com/office/drawing/2014/main" id="{51E0EBEA-36ED-74AA-42B8-4EC41438976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69953" y="729000"/>
            <a:ext cx="9452093" cy="5400000"/>
          </a:xfrm>
        </p:spPr>
      </p:pic>
      <p:sp>
        <p:nvSpPr>
          <p:cNvPr id="6" name="Textfeld 5">
            <a:extLst>
              <a:ext uri="{FF2B5EF4-FFF2-40B4-BE49-F238E27FC236}">
                <a16:creationId xmlns:a16="http://schemas.microsoft.com/office/drawing/2014/main" id="{2C2FB17A-C309-BC18-1DE4-AFDD3955D628}"/>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414437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38</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Diagramm, Schrift, Reihe enthält.&#10;&#10;Automatisch generierte Beschreibung">
            <a:extLst>
              <a:ext uri="{FF2B5EF4-FFF2-40B4-BE49-F238E27FC236}">
                <a16:creationId xmlns:a16="http://schemas.microsoft.com/office/drawing/2014/main" id="{BF90A17B-31C6-DA94-68C1-4D413CFF64E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78326" y="729000"/>
            <a:ext cx="9441638" cy="5403600"/>
          </a:xfrm>
        </p:spPr>
      </p:pic>
    </p:spTree>
    <p:extLst>
      <p:ext uri="{BB962C8B-B14F-4D97-AF65-F5344CB8AC3E}">
        <p14:creationId xmlns:p14="http://schemas.microsoft.com/office/powerpoint/2010/main" val="1397420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2852BAC-33C8-6E0D-B512-1995589763D2}"/>
              </a:ext>
            </a:extLst>
          </p:cNvPr>
          <p:cNvSpPr/>
          <p:nvPr/>
        </p:nvSpPr>
        <p:spPr>
          <a:xfrm>
            <a:off x="0" y="6356350"/>
            <a:ext cx="12192000" cy="501650"/>
          </a:xfrm>
          <a:prstGeom prst="rect">
            <a:avLst/>
          </a:prstGeom>
          <a:gradFill flip="none" rotWithShape="1">
            <a:gsLst>
              <a:gs pos="0">
                <a:srgbClr val="712CAB">
                  <a:tint val="66000"/>
                  <a:satMod val="160000"/>
                </a:srgbClr>
              </a:gs>
              <a:gs pos="50000">
                <a:srgbClr val="712CAB">
                  <a:tint val="44500"/>
                  <a:satMod val="160000"/>
                </a:srgbClr>
              </a:gs>
              <a:gs pos="100000">
                <a:srgbClr val="712CAB">
                  <a:tint val="23500"/>
                  <a:satMod val="160000"/>
                </a:srgbClr>
              </a:gs>
            </a:gsLst>
            <a:lin ang="2700000" scaled="1"/>
            <a:tileRect/>
          </a:gradFill>
          <a:ln>
            <a:solidFill>
              <a:srgbClr val="712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39</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Diagramm, Schrift enthält.&#10;&#10;Automatisch generierte Beschreibung">
            <a:extLst>
              <a:ext uri="{FF2B5EF4-FFF2-40B4-BE49-F238E27FC236}">
                <a16:creationId xmlns:a16="http://schemas.microsoft.com/office/drawing/2014/main" id="{31BE9727-8466-58BE-9BAE-EB72918D03D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65767" y="729000"/>
            <a:ext cx="9460465" cy="5400000"/>
          </a:xfrm>
        </p:spPr>
      </p:pic>
      <p:sp>
        <p:nvSpPr>
          <p:cNvPr id="6" name="Textfeld 5">
            <a:extLst>
              <a:ext uri="{FF2B5EF4-FFF2-40B4-BE49-F238E27FC236}">
                <a16:creationId xmlns:a16="http://schemas.microsoft.com/office/drawing/2014/main" id="{CB7EE718-FBA3-2710-4BEB-54AF731380A9}"/>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580189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89F60">
                <a:lumMod val="94000"/>
              </a:srgbClr>
            </a:gs>
            <a:gs pos="100000">
              <a:srgbClr val="F89F60">
                <a:alpha val="55000"/>
              </a:srgbClr>
            </a:gs>
            <a:gs pos="45000">
              <a:srgbClr val="F89F60">
                <a:alpha val="79000"/>
              </a:srgbClr>
            </a:gs>
          </a:gsLst>
          <a:lin ang="5400000" scaled="0"/>
        </a:gradFill>
        <a:effectLst/>
      </p:bgPr>
    </p:bg>
    <p:spTree>
      <p:nvGrpSpPr>
        <p:cNvPr id="1" name=""/>
        <p:cNvGrpSpPr/>
        <p:nvPr/>
      </p:nvGrpSpPr>
      <p:grpSpPr>
        <a:xfrm>
          <a:off x="0" y="0"/>
          <a:ext cx="0" cy="0"/>
          <a:chOff x="0" y="0"/>
          <a:chExt cx="0" cy="0"/>
        </a:xfrm>
      </p:grpSpPr>
      <p:pic>
        <p:nvPicPr>
          <p:cNvPr id="4" name="Inhaltsplatzhalter 3" descr="Ein Bild, das Text, Screenshot, Cartoon, Design enthält.&#10;&#10;Automatisch generierte Beschreibung">
            <a:extLst>
              <a:ext uri="{FF2B5EF4-FFF2-40B4-BE49-F238E27FC236}">
                <a16:creationId xmlns:a16="http://schemas.microsoft.com/office/drawing/2014/main" id="{2ACA3DB5-9CEC-E44F-B706-EB3FB3D9264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37536" y="729000"/>
            <a:ext cx="8116927" cy="5400000"/>
          </a:xfrm>
        </p:spPr>
      </p:pic>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4</a:t>
            </a:fld>
            <a:endParaRPr lang="de-DE"/>
          </a:p>
        </p:txBody>
      </p:sp>
    </p:spTree>
    <p:extLst>
      <p:ext uri="{BB962C8B-B14F-4D97-AF65-F5344CB8AC3E}">
        <p14:creationId xmlns:p14="http://schemas.microsoft.com/office/powerpoint/2010/main" val="22066109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40</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Diagramm, Schrift enthält.&#10;&#10;Automatisch generierte Beschreibung">
            <a:extLst>
              <a:ext uri="{FF2B5EF4-FFF2-40B4-BE49-F238E27FC236}">
                <a16:creationId xmlns:a16="http://schemas.microsoft.com/office/drawing/2014/main" id="{D1D27A06-27A6-2F7C-FEB6-FC024676054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48273" y="727200"/>
            <a:ext cx="9695454" cy="5403600"/>
          </a:xfrm>
        </p:spPr>
      </p:pic>
    </p:spTree>
    <p:extLst>
      <p:ext uri="{BB962C8B-B14F-4D97-AF65-F5344CB8AC3E}">
        <p14:creationId xmlns:p14="http://schemas.microsoft.com/office/powerpoint/2010/main" val="334508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712CAB">
                  <a:tint val="66000"/>
                  <a:satMod val="160000"/>
                </a:srgbClr>
              </a:gs>
              <a:gs pos="50000">
                <a:srgbClr val="712CAB">
                  <a:tint val="44500"/>
                  <a:satMod val="160000"/>
                </a:srgbClr>
              </a:gs>
              <a:gs pos="100000">
                <a:srgbClr val="712CAB">
                  <a:tint val="23500"/>
                  <a:satMod val="160000"/>
                </a:srgbClr>
              </a:gs>
            </a:gsLst>
            <a:lin ang="2700000" scaled="1"/>
            <a:tileRect/>
          </a:gradFill>
          <a:ln>
            <a:solidFill>
              <a:srgbClr val="712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41</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Inhaltsplatzhalter 7" descr="Ein Bild, das Text, Screenshot, Diagramm, Schrift enthält.&#10;&#10;Automatisch generierte Beschreibung">
            <a:extLst>
              <a:ext uri="{FF2B5EF4-FFF2-40B4-BE49-F238E27FC236}">
                <a16:creationId xmlns:a16="http://schemas.microsoft.com/office/drawing/2014/main" id="{AAF79EEE-5FA7-61F3-FDC1-B3973C9E2C0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38783" y="722889"/>
            <a:ext cx="9714433"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2336773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42</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Diagramm, Schrift enthält.&#10;&#10;Automatisch generierte Beschreibung">
            <a:extLst>
              <a:ext uri="{FF2B5EF4-FFF2-40B4-BE49-F238E27FC236}">
                <a16:creationId xmlns:a16="http://schemas.microsoft.com/office/drawing/2014/main" id="{2237E71E-5A64-8066-B9EC-CFFEC2F9ADE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43964" y="727200"/>
            <a:ext cx="9704072" cy="5403600"/>
          </a:xfrm>
        </p:spPr>
      </p:pic>
    </p:spTree>
    <p:extLst>
      <p:ext uri="{BB962C8B-B14F-4D97-AF65-F5344CB8AC3E}">
        <p14:creationId xmlns:p14="http://schemas.microsoft.com/office/powerpoint/2010/main" val="3260576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712CAB">
                  <a:tint val="66000"/>
                  <a:satMod val="160000"/>
                </a:srgbClr>
              </a:gs>
              <a:gs pos="50000">
                <a:srgbClr val="712CAB">
                  <a:tint val="44500"/>
                  <a:satMod val="160000"/>
                </a:srgbClr>
              </a:gs>
              <a:gs pos="100000">
                <a:srgbClr val="712CAB">
                  <a:tint val="23500"/>
                  <a:satMod val="160000"/>
                </a:srgbClr>
              </a:gs>
            </a:gsLst>
            <a:lin ang="2700000" scaled="1"/>
            <a:tileRect/>
          </a:gradFill>
          <a:ln>
            <a:solidFill>
              <a:srgbClr val="712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43</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Inhaltsplatzhalter 7" descr="Ein Bild, das Text, Screenshot, Diagramm, Schrift enthält.&#10;&#10;Automatisch generierte Beschreibung">
            <a:extLst>
              <a:ext uri="{FF2B5EF4-FFF2-40B4-BE49-F238E27FC236}">
                <a16:creationId xmlns:a16="http://schemas.microsoft.com/office/drawing/2014/main" id="{F2DDCD87-D9D5-C919-2714-A50E2260AEF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31897" y="722889"/>
            <a:ext cx="9728206"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1137296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44</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Diagramm, Schrift enthält.&#10;&#10;Automatisch generierte Beschreibung">
            <a:extLst>
              <a:ext uri="{FF2B5EF4-FFF2-40B4-BE49-F238E27FC236}">
                <a16:creationId xmlns:a16="http://schemas.microsoft.com/office/drawing/2014/main" id="{5C6EA0DD-B89F-0075-2FC9-2147109F698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47387" y="727200"/>
            <a:ext cx="9697225" cy="5403600"/>
          </a:xfrm>
        </p:spPr>
      </p:pic>
    </p:spTree>
    <p:extLst>
      <p:ext uri="{BB962C8B-B14F-4D97-AF65-F5344CB8AC3E}">
        <p14:creationId xmlns:p14="http://schemas.microsoft.com/office/powerpoint/2010/main" val="2586877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712CAB">
                  <a:tint val="66000"/>
                  <a:satMod val="160000"/>
                </a:srgbClr>
              </a:gs>
              <a:gs pos="50000">
                <a:srgbClr val="712CAB">
                  <a:tint val="44500"/>
                  <a:satMod val="160000"/>
                </a:srgbClr>
              </a:gs>
              <a:gs pos="100000">
                <a:srgbClr val="712CAB">
                  <a:tint val="23500"/>
                  <a:satMod val="160000"/>
                </a:srgbClr>
              </a:gs>
            </a:gsLst>
            <a:lin ang="2700000" scaled="1"/>
            <a:tileRect/>
          </a:gradFill>
          <a:ln>
            <a:solidFill>
              <a:srgbClr val="712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45</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Inhaltsplatzhalter 7" descr="Ein Bild, das Text, Screenshot, Diagramm, Schrift enthält.&#10;&#10;Automatisch generierte Beschreibung">
            <a:extLst>
              <a:ext uri="{FF2B5EF4-FFF2-40B4-BE49-F238E27FC236}">
                <a16:creationId xmlns:a16="http://schemas.microsoft.com/office/drawing/2014/main" id="{7C2C24B5-AB9A-161C-5957-F6D2B1D82AB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43085" y="722889"/>
            <a:ext cx="9705829"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4263717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46</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Diagramm, Schrift enthält.&#10;&#10;Automatisch generierte Beschreibung">
            <a:extLst>
              <a:ext uri="{FF2B5EF4-FFF2-40B4-BE49-F238E27FC236}">
                <a16:creationId xmlns:a16="http://schemas.microsoft.com/office/drawing/2014/main" id="{9F80A9DE-AA9F-D42C-A15E-94D7A1F67AC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43085" y="727200"/>
            <a:ext cx="9705829" cy="5403600"/>
          </a:xfrm>
        </p:spPr>
      </p:pic>
    </p:spTree>
    <p:extLst>
      <p:ext uri="{BB962C8B-B14F-4D97-AF65-F5344CB8AC3E}">
        <p14:creationId xmlns:p14="http://schemas.microsoft.com/office/powerpoint/2010/main" val="492353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712CAB">
                  <a:tint val="66000"/>
                  <a:satMod val="160000"/>
                </a:srgbClr>
              </a:gs>
              <a:gs pos="50000">
                <a:srgbClr val="712CAB">
                  <a:tint val="44500"/>
                  <a:satMod val="160000"/>
                </a:srgbClr>
              </a:gs>
              <a:gs pos="100000">
                <a:srgbClr val="712CAB">
                  <a:tint val="23500"/>
                  <a:satMod val="160000"/>
                </a:srgbClr>
              </a:gs>
            </a:gsLst>
            <a:lin ang="2700000" scaled="1"/>
            <a:tileRect/>
          </a:gradFill>
          <a:ln>
            <a:solidFill>
              <a:srgbClr val="712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47</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Inhaltsplatzhalter 7" descr="Ein Bild, das Text, Screenshot, Diagramm, Design enthält.&#10;&#10;Automatisch generierte Beschreibung">
            <a:extLst>
              <a:ext uri="{FF2B5EF4-FFF2-40B4-BE49-F238E27FC236}">
                <a16:creationId xmlns:a16="http://schemas.microsoft.com/office/drawing/2014/main" id="{01AFA78B-BCF4-A8EB-0CD9-3ABFE8FAD31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47387" y="722889"/>
            <a:ext cx="9697225"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2143652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48</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hrift, Screenshot enthält.&#10;&#10;Automatisch generierte Beschreibung">
            <a:extLst>
              <a:ext uri="{FF2B5EF4-FFF2-40B4-BE49-F238E27FC236}">
                <a16:creationId xmlns:a16="http://schemas.microsoft.com/office/drawing/2014/main" id="{7EF8F79E-D775-02DB-EFB0-99688EE1D8A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43412" y="727200"/>
            <a:ext cx="10305176" cy="5403600"/>
          </a:xfrm>
        </p:spPr>
      </p:pic>
    </p:spTree>
    <p:extLst>
      <p:ext uri="{BB962C8B-B14F-4D97-AF65-F5344CB8AC3E}">
        <p14:creationId xmlns:p14="http://schemas.microsoft.com/office/powerpoint/2010/main" val="38714275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712CAB">
                  <a:tint val="66000"/>
                  <a:satMod val="160000"/>
                </a:srgbClr>
              </a:gs>
              <a:gs pos="50000">
                <a:srgbClr val="712CAB">
                  <a:tint val="44500"/>
                  <a:satMod val="160000"/>
                </a:srgbClr>
              </a:gs>
              <a:gs pos="100000">
                <a:srgbClr val="712CAB">
                  <a:tint val="23500"/>
                  <a:satMod val="160000"/>
                </a:srgbClr>
              </a:gs>
            </a:gsLst>
            <a:lin ang="2700000" scaled="1"/>
            <a:tileRect/>
          </a:gradFill>
          <a:ln>
            <a:solidFill>
              <a:srgbClr val="712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49</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Inhaltsplatzhalter 7" descr="Ein Bild, das Text, Schrift, Software, Screenshot enthält.&#10;&#10;Automatisch generierte Beschreibung">
            <a:extLst>
              <a:ext uri="{FF2B5EF4-FFF2-40B4-BE49-F238E27FC236}">
                <a16:creationId xmlns:a16="http://schemas.microsoft.com/office/drawing/2014/main" id="{6907B10B-062F-741E-96DD-B8CAFB74714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99522" y="722889"/>
            <a:ext cx="10392955"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395097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5</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solidFill>
              <a:srgbClr val="F89F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Inhaltsplatzhalter 7" descr="Ein Bild, das Text, Screenshot, Webseite, Website enthält.&#10;&#10;Automatisch generierte Beschreibung">
            <a:extLst>
              <a:ext uri="{FF2B5EF4-FFF2-40B4-BE49-F238E27FC236}">
                <a16:creationId xmlns:a16="http://schemas.microsoft.com/office/drawing/2014/main" id="{C04DC3B3-E3D2-6F42-5758-89A734C1ED2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03413" y="729000"/>
            <a:ext cx="8185173" cy="5400000"/>
          </a:xfrm>
        </p:spPr>
      </p:pic>
    </p:spTree>
    <p:extLst>
      <p:ext uri="{BB962C8B-B14F-4D97-AF65-F5344CB8AC3E}">
        <p14:creationId xmlns:p14="http://schemas.microsoft.com/office/powerpoint/2010/main" val="2158132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50</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Inhaltsplatzhalter 7" descr="Ein Bild, das Text, Screenshot, Schrift, Design enthält.&#10;&#10;Automatisch generierte Beschreibung">
            <a:extLst>
              <a:ext uri="{FF2B5EF4-FFF2-40B4-BE49-F238E27FC236}">
                <a16:creationId xmlns:a16="http://schemas.microsoft.com/office/drawing/2014/main" id="{C742482A-F2C9-A3CA-05DC-2674A6A61E48}"/>
              </a:ext>
            </a:extLst>
          </p:cNvPr>
          <p:cNvPicPr>
            <a:picLocks noGrp="1" noChangeAspect="1"/>
          </p:cNvPicPr>
          <p:nvPr>
            <p:ph idx="1"/>
          </p:nvPr>
        </p:nvPicPr>
        <p:blipFill>
          <a:blip r:embed="rId3"/>
          <a:stretch>
            <a:fillRect/>
          </a:stretch>
        </p:blipFill>
        <p:spPr>
          <a:xfrm>
            <a:off x="1112484" y="501650"/>
            <a:ext cx="9967032" cy="5403600"/>
          </a:xfrm>
        </p:spPr>
      </p:pic>
    </p:spTree>
    <p:extLst>
      <p:ext uri="{BB962C8B-B14F-4D97-AF65-F5344CB8AC3E}">
        <p14:creationId xmlns:p14="http://schemas.microsoft.com/office/powerpoint/2010/main" val="443707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712CAB">
                  <a:tint val="66000"/>
                  <a:satMod val="160000"/>
                </a:srgbClr>
              </a:gs>
              <a:gs pos="50000">
                <a:srgbClr val="712CAB">
                  <a:tint val="44500"/>
                  <a:satMod val="160000"/>
                </a:srgbClr>
              </a:gs>
              <a:gs pos="100000">
                <a:srgbClr val="712CAB">
                  <a:tint val="23500"/>
                  <a:satMod val="160000"/>
                </a:srgbClr>
              </a:gs>
            </a:gsLst>
            <a:lin ang="2700000" scaled="1"/>
            <a:tileRect/>
          </a:gradFill>
          <a:ln>
            <a:solidFill>
              <a:srgbClr val="712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51</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pic>
        <p:nvPicPr>
          <p:cNvPr id="10" name="Inhaltsplatzhalter 9" descr="Ein Bild, das Text, Schrift, Webseite, Website enthält.&#10;&#10;Automatisch generierte Beschreibung">
            <a:extLst>
              <a:ext uri="{FF2B5EF4-FFF2-40B4-BE49-F238E27FC236}">
                <a16:creationId xmlns:a16="http://schemas.microsoft.com/office/drawing/2014/main" id="{C6F037AD-1E71-EE16-0672-2DB02CF68C26}"/>
              </a:ext>
            </a:extLst>
          </p:cNvPr>
          <p:cNvPicPr>
            <a:picLocks noGrp="1" noChangeAspect="1"/>
          </p:cNvPicPr>
          <p:nvPr>
            <p:ph idx="1"/>
          </p:nvPr>
        </p:nvPicPr>
        <p:blipFill>
          <a:blip r:embed="rId3"/>
          <a:stretch>
            <a:fillRect/>
          </a:stretch>
        </p:blipFill>
        <p:spPr>
          <a:xfrm>
            <a:off x="1071366" y="722889"/>
            <a:ext cx="10049268" cy="5403600"/>
          </a:xfrm>
        </p:spPr>
      </p:pic>
    </p:spTree>
    <p:extLst>
      <p:ext uri="{BB962C8B-B14F-4D97-AF65-F5344CB8AC3E}">
        <p14:creationId xmlns:p14="http://schemas.microsoft.com/office/powerpoint/2010/main" val="17314135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52</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Screenshot, Design enthält.&#10;&#10;Automatisch generierte Beschreibung">
            <a:extLst>
              <a:ext uri="{FF2B5EF4-FFF2-40B4-BE49-F238E27FC236}">
                <a16:creationId xmlns:a16="http://schemas.microsoft.com/office/drawing/2014/main" id="{81E55692-46D6-81BB-EF31-9ECEDF9068F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44897" y="727200"/>
            <a:ext cx="9902206" cy="5403600"/>
          </a:xfrm>
        </p:spPr>
      </p:pic>
    </p:spTree>
    <p:extLst>
      <p:ext uri="{BB962C8B-B14F-4D97-AF65-F5344CB8AC3E}">
        <p14:creationId xmlns:p14="http://schemas.microsoft.com/office/powerpoint/2010/main" val="918901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712CAB">
                  <a:tint val="66000"/>
                  <a:satMod val="160000"/>
                </a:srgbClr>
              </a:gs>
              <a:gs pos="50000">
                <a:srgbClr val="712CAB">
                  <a:tint val="44500"/>
                  <a:satMod val="160000"/>
                </a:srgbClr>
              </a:gs>
              <a:gs pos="100000">
                <a:srgbClr val="712CAB">
                  <a:tint val="23500"/>
                  <a:satMod val="160000"/>
                </a:srgbClr>
              </a:gs>
            </a:gsLst>
            <a:lin ang="2700000" scaled="1"/>
            <a:tileRect/>
          </a:gradFill>
          <a:ln>
            <a:solidFill>
              <a:srgbClr val="712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53</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Inhaltsplatzhalter 7" descr="Ein Bild, das Text, Screenshot, Schrift, Design enthält.&#10;&#10;Automatisch generierte Beschreibung">
            <a:extLst>
              <a:ext uri="{FF2B5EF4-FFF2-40B4-BE49-F238E27FC236}">
                <a16:creationId xmlns:a16="http://schemas.microsoft.com/office/drawing/2014/main" id="{3914BA97-3D90-BA2F-DAE4-C1CBB7BC0FF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11797" y="722889"/>
            <a:ext cx="9968406"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14318210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54</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Screenshot, Text, Schrift enthält.&#10;&#10;Automatisch generierte Beschreibung">
            <a:extLst>
              <a:ext uri="{FF2B5EF4-FFF2-40B4-BE49-F238E27FC236}">
                <a16:creationId xmlns:a16="http://schemas.microsoft.com/office/drawing/2014/main" id="{35B106B6-1EB6-F2B0-D9AC-34BCE7B23B0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11800" y="744036"/>
            <a:ext cx="9968400" cy="4560478"/>
          </a:xfrm>
        </p:spPr>
      </p:pic>
    </p:spTree>
    <p:extLst>
      <p:ext uri="{BB962C8B-B14F-4D97-AF65-F5344CB8AC3E}">
        <p14:creationId xmlns:p14="http://schemas.microsoft.com/office/powerpoint/2010/main" val="7831361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712CAB">
                  <a:tint val="66000"/>
                  <a:satMod val="160000"/>
                </a:srgbClr>
              </a:gs>
              <a:gs pos="50000">
                <a:srgbClr val="712CAB">
                  <a:tint val="44500"/>
                  <a:satMod val="160000"/>
                </a:srgbClr>
              </a:gs>
              <a:gs pos="100000">
                <a:srgbClr val="712CAB">
                  <a:tint val="23500"/>
                  <a:satMod val="160000"/>
                </a:srgbClr>
              </a:gs>
            </a:gsLst>
            <a:lin ang="2700000" scaled="1"/>
            <a:tileRect/>
          </a:gradFill>
          <a:ln>
            <a:solidFill>
              <a:srgbClr val="712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55</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712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Inhaltsplatzhalter 7" descr="Ein Bild, das Text, Screenshot enthält.&#10;&#10;Automatisch generierte Beschreibung">
            <a:extLst>
              <a:ext uri="{FF2B5EF4-FFF2-40B4-BE49-F238E27FC236}">
                <a16:creationId xmlns:a16="http://schemas.microsoft.com/office/drawing/2014/main" id="{FADCE843-BE93-B1B1-7CD3-389FFB465E3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11800" y="656582"/>
            <a:ext cx="9968400" cy="4669409"/>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405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2862EE"/>
            </a:gs>
            <a:gs pos="100000">
              <a:srgbClr val="2862EE">
                <a:alpha val="55000"/>
              </a:srgbClr>
            </a:gs>
            <a:gs pos="45000">
              <a:srgbClr val="2862EE">
                <a:alpha val="79000"/>
              </a:srgbClr>
            </a:gs>
          </a:gsLst>
          <a:lin ang="5400000" scaled="0"/>
        </a:gra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56</a:t>
            </a:fld>
            <a:endParaRPr lang="de-DE"/>
          </a:p>
        </p:txBody>
      </p:sp>
      <p:pic>
        <p:nvPicPr>
          <p:cNvPr id="12" name="Inhaltsplatzhalter 11" descr="Ein Bild, das Text, Screenshot enthält.&#10;&#10;Automatisch generierte Beschreibung">
            <a:extLst>
              <a:ext uri="{FF2B5EF4-FFF2-40B4-BE49-F238E27FC236}">
                <a16:creationId xmlns:a16="http://schemas.microsoft.com/office/drawing/2014/main" id="{1528FBDE-F675-B776-8339-88BB3900EDD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59014" y="727200"/>
            <a:ext cx="9273971" cy="5403600"/>
          </a:xfrm>
        </p:spPr>
      </p:pic>
    </p:spTree>
    <p:extLst>
      <p:ext uri="{BB962C8B-B14F-4D97-AF65-F5344CB8AC3E}">
        <p14:creationId xmlns:p14="http://schemas.microsoft.com/office/powerpoint/2010/main" val="20905593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57</a:t>
            </a:fld>
            <a:endParaRPr lang="de-DE"/>
          </a:p>
        </p:txBody>
      </p:sp>
      <p:pic>
        <p:nvPicPr>
          <p:cNvPr id="5" name="Inhaltsplatzhalter 4" descr="Ein Bild, das Text, Screenshot enthält.&#10;&#10;Automatisch generierte Beschreibung">
            <a:extLst>
              <a:ext uri="{FF2B5EF4-FFF2-40B4-BE49-F238E27FC236}">
                <a16:creationId xmlns:a16="http://schemas.microsoft.com/office/drawing/2014/main" id="{DA7F5BB6-E5C9-F031-2367-13F6849B3D9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22053" y="727200"/>
            <a:ext cx="9347894" cy="5403600"/>
          </a:xfrm>
        </p:spPr>
      </p:pic>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4073823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2862EE">
                  <a:tint val="66000"/>
                  <a:satMod val="160000"/>
                </a:srgbClr>
              </a:gs>
              <a:gs pos="50000">
                <a:srgbClr val="2862EE">
                  <a:tint val="44500"/>
                  <a:satMod val="160000"/>
                </a:srgbClr>
              </a:gs>
              <a:gs pos="100000">
                <a:srgbClr val="2862EE">
                  <a:tint val="23500"/>
                  <a:satMod val="160000"/>
                </a:srgbClr>
              </a:gs>
            </a:gsLst>
            <a:lin ang="2700000" scaled="1"/>
            <a:tileRect/>
          </a:gradFill>
          <a:ln>
            <a:solidFill>
              <a:srgbClr val="2862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58</a:t>
            </a:fld>
            <a:endParaRPr lang="de-DE"/>
          </a:p>
        </p:txBody>
      </p:sp>
      <p:pic>
        <p:nvPicPr>
          <p:cNvPr id="9" name="Inhaltsplatzhalter 8" descr="Ein Bild, das Text, Screenshot, Website, Webseite enthält.&#10;&#10;Automatisch generierte Beschreibung">
            <a:extLst>
              <a:ext uri="{FF2B5EF4-FFF2-40B4-BE49-F238E27FC236}">
                <a16:creationId xmlns:a16="http://schemas.microsoft.com/office/drawing/2014/main" id="{E1CA7470-4EF5-96F5-1797-F1FA0208FB4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83558" y="722889"/>
            <a:ext cx="9424884"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FF0D35CE-2998-98B9-3E6D-C1964B719E60}"/>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6475542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59</a:t>
            </a:fld>
            <a:endParaRPr lang="de-DE"/>
          </a:p>
        </p:txBody>
      </p:sp>
      <p:pic>
        <p:nvPicPr>
          <p:cNvPr id="7" name="Inhaltsplatzhalter 6" descr="Ein Bild, das Text, Screenshot, Website, Webseite enthält.&#10;&#10;Automatisch generierte Beschreibung">
            <a:extLst>
              <a:ext uri="{FF2B5EF4-FFF2-40B4-BE49-F238E27FC236}">
                <a16:creationId xmlns:a16="http://schemas.microsoft.com/office/drawing/2014/main" id="{D67FE722-3F53-893F-5101-3957FE5354C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51069" y="727200"/>
            <a:ext cx="9489862" cy="5403600"/>
          </a:xfrm>
        </p:spPr>
      </p:pic>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828736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17A5F4F-6360-0B63-EEB4-F94CFA4FF1D1}"/>
              </a:ext>
            </a:extLst>
          </p:cNvPr>
          <p:cNvSpPr/>
          <p:nvPr/>
        </p:nvSpPr>
        <p:spPr>
          <a:xfrm>
            <a:off x="0" y="6356350"/>
            <a:ext cx="12192000" cy="501650"/>
          </a:xfrm>
          <a:prstGeom prst="rect">
            <a:avLst/>
          </a:prstGeom>
          <a:gradFill flip="none" rotWithShape="1">
            <a:gsLst>
              <a:gs pos="0">
                <a:srgbClr val="F89F60">
                  <a:tint val="66000"/>
                  <a:satMod val="160000"/>
                </a:srgbClr>
              </a:gs>
              <a:gs pos="50000">
                <a:srgbClr val="F89F60">
                  <a:tint val="44500"/>
                  <a:satMod val="160000"/>
                </a:srgbClr>
              </a:gs>
              <a:gs pos="100000">
                <a:srgbClr val="F89F60">
                  <a:tint val="23500"/>
                  <a:satMod val="160000"/>
                </a:srgbClr>
              </a:gs>
            </a:gsLst>
            <a:lin ang="2700000" scaled="1"/>
            <a:tileRect/>
          </a:gradFill>
          <a:ln>
            <a:solidFill>
              <a:srgbClr val="F89F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6</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Inhaltsplatzhalter 9" descr="Ein Bild, das Text, Screenshot, Webseite, Website enthält.&#10;&#10;Automatisch generierte Beschreibung">
            <a:extLst>
              <a:ext uri="{FF2B5EF4-FFF2-40B4-BE49-F238E27FC236}">
                <a16:creationId xmlns:a16="http://schemas.microsoft.com/office/drawing/2014/main" id="{4A28D9AE-0EAD-2F17-218D-0BFA233AF86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65721" y="580253"/>
            <a:ext cx="8460000" cy="5399644"/>
          </a:xfrm>
        </p:spPr>
      </p:pic>
      <p:sp>
        <p:nvSpPr>
          <p:cNvPr id="4" name="Textfeld 3">
            <a:extLst>
              <a:ext uri="{FF2B5EF4-FFF2-40B4-BE49-F238E27FC236}">
                <a16:creationId xmlns:a16="http://schemas.microsoft.com/office/drawing/2014/main" id="{6794B87D-0D58-3290-7010-BA7911E094FE}"/>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1289661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2862EE">
                  <a:tint val="66000"/>
                  <a:satMod val="160000"/>
                </a:srgbClr>
              </a:gs>
              <a:gs pos="50000">
                <a:srgbClr val="2862EE">
                  <a:tint val="44500"/>
                  <a:satMod val="160000"/>
                </a:srgbClr>
              </a:gs>
              <a:gs pos="100000">
                <a:srgbClr val="2862EE">
                  <a:tint val="23500"/>
                  <a:satMod val="160000"/>
                </a:srgbClr>
              </a:gs>
            </a:gsLst>
            <a:lin ang="2700000" scaled="1"/>
            <a:tileRect/>
          </a:gradFill>
          <a:ln>
            <a:solidFill>
              <a:srgbClr val="2862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60</a:t>
            </a:fld>
            <a:endParaRPr lang="de-DE"/>
          </a:p>
        </p:txBody>
      </p:sp>
      <p:pic>
        <p:nvPicPr>
          <p:cNvPr id="8" name="Inhaltsplatzhalter 7" descr="Ein Bild, das Text, Screenshot, Website, Webseite enthält.&#10;&#10;Automatisch generierte Beschreibung">
            <a:extLst>
              <a:ext uri="{FF2B5EF4-FFF2-40B4-BE49-F238E27FC236}">
                <a16:creationId xmlns:a16="http://schemas.microsoft.com/office/drawing/2014/main" id="{AFE5FB51-ABFE-2396-9B2E-D904DF0AB2C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44704" y="722889"/>
            <a:ext cx="9502592"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FF0D35CE-2998-98B9-3E6D-C1964B719E60}"/>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1723107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61</a:t>
            </a:fld>
            <a:endParaRPr lang="de-DE"/>
          </a:p>
        </p:txBody>
      </p:sp>
      <p:pic>
        <p:nvPicPr>
          <p:cNvPr id="5" name="Inhaltsplatzhalter 4" descr="Ein Bild, das Text, Screenshot, Schrift, Zahl enthält.&#10;&#10;Automatisch generierte Beschreibung">
            <a:extLst>
              <a:ext uri="{FF2B5EF4-FFF2-40B4-BE49-F238E27FC236}">
                <a16:creationId xmlns:a16="http://schemas.microsoft.com/office/drawing/2014/main" id="{94AFD934-DDDD-864D-573F-3CC586FC2F8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20637" y="727200"/>
            <a:ext cx="9750726" cy="5403600"/>
          </a:xfrm>
        </p:spPr>
      </p:pic>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7855935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2862EE">
                  <a:tint val="66000"/>
                  <a:satMod val="160000"/>
                </a:srgbClr>
              </a:gs>
              <a:gs pos="50000">
                <a:srgbClr val="2862EE">
                  <a:tint val="44500"/>
                  <a:satMod val="160000"/>
                </a:srgbClr>
              </a:gs>
              <a:gs pos="100000">
                <a:srgbClr val="2862EE">
                  <a:tint val="23500"/>
                  <a:satMod val="160000"/>
                </a:srgbClr>
              </a:gs>
            </a:gsLst>
            <a:lin ang="2700000" scaled="1"/>
            <a:tileRect/>
          </a:gradFill>
          <a:ln>
            <a:solidFill>
              <a:srgbClr val="2862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62</a:t>
            </a:fld>
            <a:endParaRPr lang="de-DE"/>
          </a:p>
        </p:txBody>
      </p:sp>
      <p:pic>
        <p:nvPicPr>
          <p:cNvPr id="8" name="Inhaltsplatzhalter 7" descr="Ein Bild, das Text, Screenshot, Zahl enthält.&#10;&#10;Automatisch generierte Beschreibung">
            <a:extLst>
              <a:ext uri="{FF2B5EF4-FFF2-40B4-BE49-F238E27FC236}">
                <a16:creationId xmlns:a16="http://schemas.microsoft.com/office/drawing/2014/main" id="{3FCA1482-280A-E5C9-2478-1F34E05EB81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01435" y="722889"/>
            <a:ext cx="9789130"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FF0D35CE-2998-98B9-3E6D-C1964B719E60}"/>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8667436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63</a:t>
            </a:fld>
            <a:endParaRPr lang="de-DE"/>
          </a:p>
        </p:txBody>
      </p:sp>
      <p:pic>
        <p:nvPicPr>
          <p:cNvPr id="5" name="Inhaltsplatzhalter 4" descr="Ein Bild, das Text, Screenshot, Zahl enthält.&#10;&#10;Automatisch generierte Beschreibung">
            <a:extLst>
              <a:ext uri="{FF2B5EF4-FFF2-40B4-BE49-F238E27FC236}">
                <a16:creationId xmlns:a16="http://schemas.microsoft.com/office/drawing/2014/main" id="{7DDD2644-8F43-8B53-3205-C8ABD9629C8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52093" y="727200"/>
            <a:ext cx="9487813" cy="5403600"/>
          </a:xfrm>
        </p:spPr>
      </p:pic>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3314214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2862EE">
                  <a:tint val="66000"/>
                  <a:satMod val="160000"/>
                </a:srgbClr>
              </a:gs>
              <a:gs pos="50000">
                <a:srgbClr val="2862EE">
                  <a:tint val="44500"/>
                  <a:satMod val="160000"/>
                </a:srgbClr>
              </a:gs>
              <a:gs pos="100000">
                <a:srgbClr val="2862EE">
                  <a:tint val="23500"/>
                  <a:satMod val="160000"/>
                </a:srgbClr>
              </a:gs>
            </a:gsLst>
            <a:lin ang="2700000" scaled="1"/>
            <a:tileRect/>
          </a:gradFill>
          <a:ln>
            <a:solidFill>
              <a:srgbClr val="2862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64</a:t>
            </a:fld>
            <a:endParaRPr lang="de-DE"/>
          </a:p>
        </p:txBody>
      </p:sp>
      <p:pic>
        <p:nvPicPr>
          <p:cNvPr id="8" name="Inhaltsplatzhalter 7" descr="Ein Bild, das Text, Software, Zahl, Screenshot enthält.&#10;&#10;Automatisch generierte Beschreibung">
            <a:extLst>
              <a:ext uri="{FF2B5EF4-FFF2-40B4-BE49-F238E27FC236}">
                <a16:creationId xmlns:a16="http://schemas.microsoft.com/office/drawing/2014/main" id="{791FAA17-7D86-6F84-A3A5-261F6F5DB2A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86671" y="722889"/>
            <a:ext cx="9418658"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FF0D35CE-2998-98B9-3E6D-C1964B719E60}"/>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581551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65</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Inhaltsplatzhalter 9" descr="Ein Bild, das Text, Screenshot enthält.&#10;&#10;Automatisch generierte Beschreibung">
            <a:extLst>
              <a:ext uri="{FF2B5EF4-FFF2-40B4-BE49-F238E27FC236}">
                <a16:creationId xmlns:a16="http://schemas.microsoft.com/office/drawing/2014/main" id="{684E39D9-EEF7-411A-6355-5E268267907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08743" y="727200"/>
            <a:ext cx="9974513" cy="5403600"/>
          </a:xfrm>
        </p:spPr>
      </p:pic>
    </p:spTree>
    <p:extLst>
      <p:ext uri="{BB962C8B-B14F-4D97-AF65-F5344CB8AC3E}">
        <p14:creationId xmlns:p14="http://schemas.microsoft.com/office/powerpoint/2010/main" val="1780907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2862EE">
                  <a:tint val="66000"/>
                  <a:satMod val="160000"/>
                </a:srgbClr>
              </a:gs>
              <a:gs pos="50000">
                <a:srgbClr val="2862EE">
                  <a:tint val="44500"/>
                  <a:satMod val="160000"/>
                </a:srgbClr>
              </a:gs>
              <a:gs pos="100000">
                <a:srgbClr val="2862EE">
                  <a:tint val="23500"/>
                  <a:satMod val="160000"/>
                </a:srgbClr>
              </a:gs>
            </a:gsLst>
            <a:lin ang="2700000" scaled="1"/>
            <a:tileRect/>
          </a:gradFill>
          <a:ln>
            <a:solidFill>
              <a:srgbClr val="2862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66</a:t>
            </a:fld>
            <a:endParaRPr lang="de-DE"/>
          </a:p>
        </p:txBody>
      </p:sp>
      <p:pic>
        <p:nvPicPr>
          <p:cNvPr id="8" name="Inhaltsplatzhalter 7" descr="Ein Bild, das Text, Screenshot, Website, Webseite enthält.&#10;&#10;Automatisch generierte Beschreibung">
            <a:extLst>
              <a:ext uri="{FF2B5EF4-FFF2-40B4-BE49-F238E27FC236}">
                <a16:creationId xmlns:a16="http://schemas.microsoft.com/office/drawing/2014/main" id="{5119262C-6F63-195F-B8FD-ECA1A344701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99885" y="722889"/>
            <a:ext cx="9992230"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FF0D35CE-2998-98B9-3E6D-C1964B719E60}"/>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6737663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67</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Inhaltsplatzhalter 4" descr="Ein Bild, das Screenshot, Text, Website, Webseite enthält.&#10;&#10;Automatisch generierte Beschreibung">
            <a:extLst>
              <a:ext uri="{FF2B5EF4-FFF2-40B4-BE49-F238E27FC236}">
                <a16:creationId xmlns:a16="http://schemas.microsoft.com/office/drawing/2014/main" id="{08B110E0-D6D2-3118-A8F0-7EAF59F08E6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08743" y="727200"/>
            <a:ext cx="9974513" cy="5403600"/>
          </a:xfrm>
        </p:spPr>
      </p:pic>
    </p:spTree>
    <p:extLst>
      <p:ext uri="{BB962C8B-B14F-4D97-AF65-F5344CB8AC3E}">
        <p14:creationId xmlns:p14="http://schemas.microsoft.com/office/powerpoint/2010/main" val="29107920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2862EE">
                  <a:tint val="66000"/>
                  <a:satMod val="160000"/>
                </a:srgbClr>
              </a:gs>
              <a:gs pos="50000">
                <a:srgbClr val="2862EE">
                  <a:tint val="44500"/>
                  <a:satMod val="160000"/>
                </a:srgbClr>
              </a:gs>
              <a:gs pos="100000">
                <a:srgbClr val="2862EE">
                  <a:tint val="23500"/>
                  <a:satMod val="160000"/>
                </a:srgbClr>
              </a:gs>
            </a:gsLst>
            <a:lin ang="2700000" scaled="1"/>
            <a:tileRect/>
          </a:gradFill>
          <a:ln>
            <a:solidFill>
              <a:srgbClr val="2862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68</a:t>
            </a:fld>
            <a:endParaRPr lang="de-DE"/>
          </a:p>
        </p:txBody>
      </p:sp>
      <p:pic>
        <p:nvPicPr>
          <p:cNvPr id="8" name="Inhaltsplatzhalter 7" descr="Ein Bild, das Screenshot, Text, Website, Software enthält.&#10;&#10;Automatisch generierte Beschreibung">
            <a:extLst>
              <a:ext uri="{FF2B5EF4-FFF2-40B4-BE49-F238E27FC236}">
                <a16:creationId xmlns:a16="http://schemas.microsoft.com/office/drawing/2014/main" id="{310626A7-C249-B242-3939-65613E805A8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99885" y="722889"/>
            <a:ext cx="9992230"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FF0D35CE-2998-98B9-3E6D-C1964B719E60}"/>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1259848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69</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Inhaltsplatzhalter 4" descr="Ein Bild, das Screenshot, Text, Mann enthält.&#10;&#10;Automatisch generierte Beschreibung">
            <a:extLst>
              <a:ext uri="{FF2B5EF4-FFF2-40B4-BE49-F238E27FC236}">
                <a16:creationId xmlns:a16="http://schemas.microsoft.com/office/drawing/2014/main" id="{0C2A60B8-8891-8F6E-71EB-39258C2C836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99200" y="1028402"/>
            <a:ext cx="9993600" cy="4801196"/>
          </a:xfrm>
        </p:spPr>
      </p:pic>
    </p:spTree>
    <p:extLst>
      <p:ext uri="{BB962C8B-B14F-4D97-AF65-F5344CB8AC3E}">
        <p14:creationId xmlns:p14="http://schemas.microsoft.com/office/powerpoint/2010/main" val="1271634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7</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Inhaltsplatzhalter 9" descr="Ein Bild, das Text enthält.&#10;&#10;Automatisch generierte Beschreibung">
            <a:extLst>
              <a:ext uri="{FF2B5EF4-FFF2-40B4-BE49-F238E27FC236}">
                <a16:creationId xmlns:a16="http://schemas.microsoft.com/office/drawing/2014/main" id="{FDF7B5E1-0A89-8845-1290-6EC8DE0F3A9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66000" y="625007"/>
            <a:ext cx="8460000" cy="1401607"/>
          </a:xfrm>
        </p:spPr>
      </p:pic>
      <p:pic>
        <p:nvPicPr>
          <p:cNvPr id="12" name="Grafik 11" descr="Ein Bild, das Text, Wasser, Screenshot, draußen enthält.&#10;&#10;Automatisch generierte Beschreibung">
            <a:extLst>
              <a:ext uri="{FF2B5EF4-FFF2-40B4-BE49-F238E27FC236}">
                <a16:creationId xmlns:a16="http://schemas.microsoft.com/office/drawing/2014/main" id="{BB55B054-1D85-1CE4-5792-D1E2C36925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8000" y="1490607"/>
            <a:ext cx="2760247" cy="4646803"/>
          </a:xfrm>
          <a:prstGeom prst="rect">
            <a:avLst/>
          </a:prstGeom>
        </p:spPr>
      </p:pic>
    </p:spTree>
    <p:extLst>
      <p:ext uri="{BB962C8B-B14F-4D97-AF65-F5344CB8AC3E}">
        <p14:creationId xmlns:p14="http://schemas.microsoft.com/office/powerpoint/2010/main" val="6238655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2862EE">
                  <a:tint val="66000"/>
                  <a:satMod val="160000"/>
                </a:srgbClr>
              </a:gs>
              <a:gs pos="50000">
                <a:srgbClr val="2862EE">
                  <a:tint val="44500"/>
                  <a:satMod val="160000"/>
                </a:srgbClr>
              </a:gs>
              <a:gs pos="100000">
                <a:srgbClr val="2862EE">
                  <a:tint val="23500"/>
                  <a:satMod val="160000"/>
                </a:srgbClr>
              </a:gs>
            </a:gsLst>
            <a:lin ang="2700000" scaled="1"/>
            <a:tileRect/>
          </a:gradFill>
          <a:ln>
            <a:solidFill>
              <a:srgbClr val="2862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70</a:t>
            </a:fld>
            <a:endParaRPr lang="de-DE"/>
          </a:p>
        </p:txBody>
      </p:sp>
      <p:pic>
        <p:nvPicPr>
          <p:cNvPr id="8" name="Inhaltsplatzhalter 7" descr="Ein Bild, das Screenshot, Text, Website, Mann enthält.&#10;&#10;Automatisch generierte Beschreibung">
            <a:extLst>
              <a:ext uri="{FF2B5EF4-FFF2-40B4-BE49-F238E27FC236}">
                <a16:creationId xmlns:a16="http://schemas.microsoft.com/office/drawing/2014/main" id="{07B3D3A5-8316-78D6-9C41-1152648782D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99200" y="1028402"/>
            <a:ext cx="9993600" cy="4801196"/>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FF0D35CE-2998-98B9-3E6D-C1964B719E60}"/>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2846133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71</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Inhaltsplatzhalter 4" descr="Ein Bild, das Text, Screenshot enthält.&#10;&#10;Automatisch generierte Beschreibung">
            <a:extLst>
              <a:ext uri="{FF2B5EF4-FFF2-40B4-BE49-F238E27FC236}">
                <a16:creationId xmlns:a16="http://schemas.microsoft.com/office/drawing/2014/main" id="{5C5698CD-BEF3-EFD9-AF00-108278BE9F6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43371" y="727200"/>
            <a:ext cx="8305258" cy="5403600"/>
          </a:xfrm>
        </p:spPr>
      </p:pic>
    </p:spTree>
    <p:extLst>
      <p:ext uri="{BB962C8B-B14F-4D97-AF65-F5344CB8AC3E}">
        <p14:creationId xmlns:p14="http://schemas.microsoft.com/office/powerpoint/2010/main" val="37980973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2862EE">
                  <a:tint val="66000"/>
                  <a:satMod val="160000"/>
                </a:srgbClr>
              </a:gs>
              <a:gs pos="50000">
                <a:srgbClr val="2862EE">
                  <a:tint val="44500"/>
                  <a:satMod val="160000"/>
                </a:srgbClr>
              </a:gs>
              <a:gs pos="100000">
                <a:srgbClr val="2862EE">
                  <a:tint val="23500"/>
                  <a:satMod val="160000"/>
                </a:srgbClr>
              </a:gs>
            </a:gsLst>
            <a:lin ang="2700000" scaled="1"/>
            <a:tileRect/>
          </a:gradFill>
          <a:ln>
            <a:solidFill>
              <a:srgbClr val="2862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72</a:t>
            </a:fld>
            <a:endParaRPr lang="de-DE"/>
          </a:p>
        </p:txBody>
      </p:sp>
      <p:pic>
        <p:nvPicPr>
          <p:cNvPr id="8" name="Inhaltsplatzhalter 7" descr="Ein Bild, das Text, Screenshot, Website, Webseite enthält.&#10;&#10;Automatisch generierte Beschreibung">
            <a:extLst>
              <a:ext uri="{FF2B5EF4-FFF2-40B4-BE49-F238E27FC236}">
                <a16:creationId xmlns:a16="http://schemas.microsoft.com/office/drawing/2014/main" id="{44F29C1B-EC0A-6EBB-B2A7-613BEC528FD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97761" y="722889"/>
            <a:ext cx="8396478"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FF0D35CE-2998-98B9-3E6D-C1964B719E60}"/>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0734370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73</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Inhaltsplatzhalter 4" descr="Ein Bild, das Screenshot, Text, Person, Website enthält.&#10;&#10;Automatisch generierte Beschreibung">
            <a:extLst>
              <a:ext uri="{FF2B5EF4-FFF2-40B4-BE49-F238E27FC236}">
                <a16:creationId xmlns:a16="http://schemas.microsoft.com/office/drawing/2014/main" id="{87250D73-4A71-F786-9603-3CD81E1A339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23057" y="727200"/>
            <a:ext cx="10545885" cy="5403600"/>
          </a:xfrm>
        </p:spPr>
      </p:pic>
    </p:spTree>
    <p:extLst>
      <p:ext uri="{BB962C8B-B14F-4D97-AF65-F5344CB8AC3E}">
        <p14:creationId xmlns:p14="http://schemas.microsoft.com/office/powerpoint/2010/main" val="28243195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2862EE">
                  <a:tint val="66000"/>
                  <a:satMod val="160000"/>
                </a:srgbClr>
              </a:gs>
              <a:gs pos="50000">
                <a:srgbClr val="2862EE">
                  <a:tint val="44500"/>
                  <a:satMod val="160000"/>
                </a:srgbClr>
              </a:gs>
              <a:gs pos="100000">
                <a:srgbClr val="2862EE">
                  <a:tint val="23500"/>
                  <a:satMod val="160000"/>
                </a:srgbClr>
              </a:gs>
            </a:gsLst>
            <a:lin ang="2700000" scaled="1"/>
            <a:tileRect/>
          </a:gradFill>
          <a:ln>
            <a:solidFill>
              <a:srgbClr val="2862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74</a:t>
            </a:fld>
            <a:endParaRPr lang="de-DE"/>
          </a:p>
        </p:txBody>
      </p:sp>
      <p:pic>
        <p:nvPicPr>
          <p:cNvPr id="8" name="Inhaltsplatzhalter 7" descr="Ein Bild, das Screenshot, Text, Website, Webseite enthält.&#10;&#10;Automatisch generierte Beschreibung">
            <a:extLst>
              <a:ext uri="{FF2B5EF4-FFF2-40B4-BE49-F238E27FC236}">
                <a16:creationId xmlns:a16="http://schemas.microsoft.com/office/drawing/2014/main" id="{B910C237-FE8A-5BC2-FC6B-B737CBC3E60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73273" y="722889"/>
            <a:ext cx="10845454"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FF0D35CE-2998-98B9-3E6D-C1964B719E60}"/>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2973818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75</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Inhaltsplatzhalter 7" descr="Ein Bild, das Menschliches Gesicht, Screenshot, Kleidung, Baby enthält.&#10;&#10;Automatisch generierte Beschreibung">
            <a:extLst>
              <a:ext uri="{FF2B5EF4-FFF2-40B4-BE49-F238E27FC236}">
                <a16:creationId xmlns:a16="http://schemas.microsoft.com/office/drawing/2014/main" id="{B42F2030-F23D-FCBE-DF6C-EE0126290FF5}"/>
              </a:ext>
            </a:extLst>
          </p:cNvPr>
          <p:cNvPicPr>
            <a:picLocks noGrp="1" noChangeAspect="1"/>
          </p:cNvPicPr>
          <p:nvPr>
            <p:ph idx="1"/>
          </p:nvPr>
        </p:nvPicPr>
        <p:blipFill>
          <a:blip r:embed="rId3"/>
          <a:stretch>
            <a:fillRect/>
          </a:stretch>
        </p:blipFill>
        <p:spPr>
          <a:xfrm>
            <a:off x="1107397" y="727200"/>
            <a:ext cx="9977206" cy="5403600"/>
          </a:xfrm>
        </p:spPr>
      </p:pic>
    </p:spTree>
    <p:extLst>
      <p:ext uri="{BB962C8B-B14F-4D97-AF65-F5344CB8AC3E}">
        <p14:creationId xmlns:p14="http://schemas.microsoft.com/office/powerpoint/2010/main" val="15276967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2862EE">
                  <a:tint val="66000"/>
                  <a:satMod val="160000"/>
                </a:srgbClr>
              </a:gs>
              <a:gs pos="50000">
                <a:srgbClr val="2862EE">
                  <a:tint val="44500"/>
                  <a:satMod val="160000"/>
                </a:srgbClr>
              </a:gs>
              <a:gs pos="100000">
                <a:srgbClr val="2862EE">
                  <a:tint val="23500"/>
                  <a:satMod val="160000"/>
                </a:srgbClr>
              </a:gs>
            </a:gsLst>
            <a:lin ang="2700000" scaled="1"/>
            <a:tileRect/>
          </a:gradFill>
          <a:ln>
            <a:solidFill>
              <a:srgbClr val="2862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76</a:t>
            </a:fld>
            <a:endParaRPr lang="de-DE"/>
          </a:p>
        </p:txBody>
      </p:sp>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7" name="Rechteck 6">
            <a:extLst>
              <a:ext uri="{FF2B5EF4-FFF2-40B4-BE49-F238E27FC236}">
                <a16:creationId xmlns:a16="http://schemas.microsoft.com/office/drawing/2014/main" id="{FF0D35CE-2998-98B9-3E6D-C1964B719E60}"/>
              </a:ext>
            </a:extLst>
          </p:cNvPr>
          <p:cNvSpPr/>
          <p:nvPr/>
        </p:nvSpPr>
        <p:spPr>
          <a:xfrm>
            <a:off x="0" y="6263014"/>
            <a:ext cx="12192000" cy="93336"/>
          </a:xfrm>
          <a:prstGeom prst="rect">
            <a:avLst/>
          </a:prstGeom>
          <a:solidFill>
            <a:srgbClr val="286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Inhaltsplatzhalter 12" descr="Ein Bild, das Menschliches Gesicht, Screenshot, Kleidung, Text enthält.&#10;&#10;Automatisch generierte Beschreibung">
            <a:extLst>
              <a:ext uri="{FF2B5EF4-FFF2-40B4-BE49-F238E27FC236}">
                <a16:creationId xmlns:a16="http://schemas.microsoft.com/office/drawing/2014/main" id="{6703622F-94C2-D461-7204-A5586192E97C}"/>
              </a:ext>
            </a:extLst>
          </p:cNvPr>
          <p:cNvPicPr>
            <a:picLocks noGrp="1" noChangeAspect="1"/>
          </p:cNvPicPr>
          <p:nvPr>
            <p:ph idx="1"/>
          </p:nvPr>
        </p:nvPicPr>
        <p:blipFill>
          <a:blip r:embed="rId3"/>
          <a:stretch>
            <a:fillRect/>
          </a:stretch>
        </p:blipFill>
        <p:spPr>
          <a:xfrm>
            <a:off x="1072136" y="722889"/>
            <a:ext cx="10047727" cy="5403600"/>
          </a:xfrm>
        </p:spPr>
      </p:pic>
      <p:cxnSp>
        <p:nvCxnSpPr>
          <p:cNvPr id="9" name="Gerade Verbindung mit Pfeil 8">
            <a:extLst>
              <a:ext uri="{FF2B5EF4-FFF2-40B4-BE49-F238E27FC236}">
                <a16:creationId xmlns:a16="http://schemas.microsoft.com/office/drawing/2014/main" id="{A5749B84-C497-DE1C-8FD1-6B77DC6E3C2B}"/>
              </a:ext>
            </a:extLst>
          </p:cNvPr>
          <p:cNvCxnSpPr>
            <a:cxnSpLocks/>
          </p:cNvCxnSpPr>
          <p:nvPr/>
        </p:nvCxnSpPr>
        <p:spPr>
          <a:xfrm>
            <a:off x="3512155" y="4759266"/>
            <a:ext cx="814191"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9D54B46F-FE53-588A-AC45-D6EFC35889B2}"/>
              </a:ext>
            </a:extLst>
          </p:cNvPr>
          <p:cNvCxnSpPr>
            <a:cxnSpLocks/>
          </p:cNvCxnSpPr>
          <p:nvPr/>
        </p:nvCxnSpPr>
        <p:spPr>
          <a:xfrm>
            <a:off x="3512155" y="3997266"/>
            <a:ext cx="814191"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8848C6C8-BF9E-3162-D306-6360E02B4595}"/>
              </a:ext>
            </a:extLst>
          </p:cNvPr>
          <p:cNvSpPr txBox="1"/>
          <p:nvPr/>
        </p:nvSpPr>
        <p:spPr>
          <a:xfrm>
            <a:off x="3512155" y="4224378"/>
            <a:ext cx="526106" cy="307777"/>
          </a:xfrm>
          <a:prstGeom prst="rect">
            <a:avLst/>
          </a:prstGeom>
          <a:noFill/>
        </p:spPr>
        <p:txBody>
          <a:bodyPr wrap="none" rtlCol="0">
            <a:spAutoFit/>
          </a:bodyPr>
          <a:lstStyle/>
          <a:p>
            <a:r>
              <a:rPr lang="de-DE" sz="1400" dirty="0">
                <a:solidFill>
                  <a:srgbClr val="FF0000"/>
                </a:solidFill>
              </a:rPr>
              <a:t>oder</a:t>
            </a:r>
          </a:p>
        </p:txBody>
      </p:sp>
    </p:spTree>
    <p:extLst>
      <p:ext uri="{BB962C8B-B14F-4D97-AF65-F5344CB8AC3E}">
        <p14:creationId xmlns:p14="http://schemas.microsoft.com/office/powerpoint/2010/main" val="33142662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rgbClr val="EE654D">
                <a:lumMod val="100000"/>
              </a:srgbClr>
            </a:gs>
            <a:gs pos="100000">
              <a:srgbClr val="EE654D">
                <a:alpha val="54634"/>
              </a:srgbClr>
            </a:gs>
            <a:gs pos="45000">
              <a:srgbClr val="EE654D">
                <a:alpha val="79408"/>
              </a:srgbClr>
            </a:gs>
          </a:gsLst>
          <a:lin ang="5400000" scaled="0"/>
        </a:gra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77</a:t>
            </a:fld>
            <a:endParaRPr lang="de-DE"/>
          </a:p>
        </p:txBody>
      </p:sp>
      <p:pic>
        <p:nvPicPr>
          <p:cNvPr id="5" name="Inhaltsplatzhalter 4" descr="Ein Bild, das Text, Screenshot, Cartoon enthält.&#10;&#10;Automatisch generierte Beschreibung">
            <a:extLst>
              <a:ext uri="{FF2B5EF4-FFF2-40B4-BE49-F238E27FC236}">
                <a16:creationId xmlns:a16="http://schemas.microsoft.com/office/drawing/2014/main" id="{83C2C44E-2D1E-EB10-9BD4-E4F0C6309F4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7878" y="727200"/>
            <a:ext cx="9256243" cy="5403600"/>
          </a:xfrm>
        </p:spPr>
      </p:pic>
    </p:spTree>
    <p:extLst>
      <p:ext uri="{BB962C8B-B14F-4D97-AF65-F5344CB8AC3E}">
        <p14:creationId xmlns:p14="http://schemas.microsoft.com/office/powerpoint/2010/main" val="15853628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78</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Inhaltsplatzhalter 7" descr="Ein Bild, das Text, Screenshot, Person, Menschliches Gesicht enthält.&#10;&#10;Automatisch generierte Beschreibung">
            <a:extLst>
              <a:ext uri="{FF2B5EF4-FFF2-40B4-BE49-F238E27FC236}">
                <a16:creationId xmlns:a16="http://schemas.microsoft.com/office/drawing/2014/main" id="{64563305-6D4B-0E33-26C3-27BB973E84A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17069" y="727200"/>
            <a:ext cx="9357861" cy="5403600"/>
          </a:xfrm>
        </p:spPr>
      </p:pic>
    </p:spTree>
    <p:extLst>
      <p:ext uri="{BB962C8B-B14F-4D97-AF65-F5344CB8AC3E}">
        <p14:creationId xmlns:p14="http://schemas.microsoft.com/office/powerpoint/2010/main" val="42900670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EE654D">
                  <a:tint val="66000"/>
                  <a:satMod val="160000"/>
                </a:srgbClr>
              </a:gs>
              <a:gs pos="50000">
                <a:srgbClr val="EE654D">
                  <a:tint val="44500"/>
                  <a:satMod val="160000"/>
                </a:srgbClr>
              </a:gs>
              <a:gs pos="100000">
                <a:srgbClr val="EE654D">
                  <a:tint val="23500"/>
                  <a:satMod val="160000"/>
                </a:srgbClr>
              </a:gs>
            </a:gsLst>
            <a:lin ang="2700000" scaled="1"/>
            <a:tileRect/>
          </a:gradFill>
          <a:ln>
            <a:solidFill>
              <a:srgbClr val="EE6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79</a:t>
            </a:fld>
            <a:endParaRPr lang="de-DE"/>
          </a:p>
        </p:txBody>
      </p:sp>
      <p:pic>
        <p:nvPicPr>
          <p:cNvPr id="9" name="Inhaltsplatzhalter 8" descr="Ein Bild, das Text, Screenshot, Person, Menschliches Gesicht enthält.&#10;&#10;Automatisch generierte Beschreibung">
            <a:extLst>
              <a:ext uri="{FF2B5EF4-FFF2-40B4-BE49-F238E27FC236}">
                <a16:creationId xmlns:a16="http://schemas.microsoft.com/office/drawing/2014/main" id="{17561931-7BAC-DE79-E4A4-9DE941DAFD7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6116" y="722889"/>
            <a:ext cx="9259767"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5" name="Rechteck 4">
            <a:extLst>
              <a:ext uri="{FF2B5EF4-FFF2-40B4-BE49-F238E27FC236}">
                <a16:creationId xmlns:a16="http://schemas.microsoft.com/office/drawing/2014/main" id="{42B033EB-10EA-459C-D3BD-2779BC03AC41}"/>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272312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2A136E36-6FD6-89A5-F7D5-D2BFF0B1CE49}"/>
              </a:ext>
            </a:extLst>
          </p:cNvPr>
          <p:cNvSpPr/>
          <p:nvPr/>
        </p:nvSpPr>
        <p:spPr>
          <a:xfrm>
            <a:off x="0" y="6356350"/>
            <a:ext cx="12192000" cy="501650"/>
          </a:xfrm>
          <a:prstGeom prst="rect">
            <a:avLst/>
          </a:prstGeom>
          <a:gradFill flip="none" rotWithShape="1">
            <a:gsLst>
              <a:gs pos="0">
                <a:srgbClr val="F89F60">
                  <a:tint val="66000"/>
                  <a:satMod val="160000"/>
                </a:srgbClr>
              </a:gs>
              <a:gs pos="50000">
                <a:srgbClr val="F89F60">
                  <a:tint val="44500"/>
                  <a:satMod val="160000"/>
                </a:srgbClr>
              </a:gs>
              <a:gs pos="100000">
                <a:srgbClr val="F89F60">
                  <a:tint val="23500"/>
                  <a:satMod val="160000"/>
                </a:srgbClr>
              </a:gs>
            </a:gsLst>
            <a:lin ang="2700000" scaled="1"/>
            <a:tileRect/>
          </a:gradFill>
          <a:ln>
            <a:solidFill>
              <a:srgbClr val="F89F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8</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Inhaltsplatzhalter 9" descr="Ein Bild, das Text enthält.&#10;&#10;Automatisch generierte Beschreibung">
            <a:extLst>
              <a:ext uri="{FF2B5EF4-FFF2-40B4-BE49-F238E27FC236}">
                <a16:creationId xmlns:a16="http://schemas.microsoft.com/office/drawing/2014/main" id="{FDF7B5E1-0A89-8845-1290-6EC8DE0F3A9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66000" y="625007"/>
            <a:ext cx="8460000" cy="1401607"/>
          </a:xfrm>
        </p:spPr>
      </p:pic>
      <p:pic>
        <p:nvPicPr>
          <p:cNvPr id="4" name="Grafik 3" descr="Ein Bild, das Text, Wasser, Screenshot, See enthält.&#10;&#10;Automatisch generierte Beschreibung">
            <a:extLst>
              <a:ext uri="{FF2B5EF4-FFF2-40B4-BE49-F238E27FC236}">
                <a16:creationId xmlns:a16="http://schemas.microsoft.com/office/drawing/2014/main" id="{059A3E4E-703B-94A0-BB3D-9171FC64B3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1870" y="1503123"/>
            <a:ext cx="2732382" cy="4608000"/>
          </a:xfrm>
          <a:prstGeom prst="rect">
            <a:avLst/>
          </a:prstGeom>
        </p:spPr>
      </p:pic>
      <p:cxnSp>
        <p:nvCxnSpPr>
          <p:cNvPr id="6" name="Gerade Verbindung mit Pfeil 5">
            <a:extLst>
              <a:ext uri="{FF2B5EF4-FFF2-40B4-BE49-F238E27FC236}">
                <a16:creationId xmlns:a16="http://schemas.microsoft.com/office/drawing/2014/main" id="{E61E5081-57AB-DB9B-1663-8566D5B88F77}"/>
              </a:ext>
            </a:extLst>
          </p:cNvPr>
          <p:cNvCxnSpPr>
            <a:cxnSpLocks/>
          </p:cNvCxnSpPr>
          <p:nvPr/>
        </p:nvCxnSpPr>
        <p:spPr>
          <a:xfrm>
            <a:off x="4017679" y="4108801"/>
            <a:ext cx="814191"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76E218A8-AD39-6FE2-2E08-A4EBED5F56BA}"/>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Tree>
    <p:extLst>
      <p:ext uri="{BB962C8B-B14F-4D97-AF65-F5344CB8AC3E}">
        <p14:creationId xmlns:p14="http://schemas.microsoft.com/office/powerpoint/2010/main" val="24751899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80</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Inhaltsplatzhalter 4" descr="Ein Bild, das Text, Screenshot, Software, Webseite enthält.&#10;&#10;Automatisch generierte Beschreibung">
            <a:extLst>
              <a:ext uri="{FF2B5EF4-FFF2-40B4-BE49-F238E27FC236}">
                <a16:creationId xmlns:a16="http://schemas.microsoft.com/office/drawing/2014/main" id="{AF86483F-5424-8FD9-517E-CEF0FA0C09B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74127" y="727200"/>
            <a:ext cx="9643745" cy="5403600"/>
          </a:xfrm>
        </p:spPr>
      </p:pic>
    </p:spTree>
    <p:extLst>
      <p:ext uri="{BB962C8B-B14F-4D97-AF65-F5344CB8AC3E}">
        <p14:creationId xmlns:p14="http://schemas.microsoft.com/office/powerpoint/2010/main" val="31084903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EE654D">
                  <a:tint val="66000"/>
                  <a:satMod val="160000"/>
                </a:srgbClr>
              </a:gs>
              <a:gs pos="50000">
                <a:srgbClr val="EE654D">
                  <a:tint val="44500"/>
                  <a:satMod val="160000"/>
                </a:srgbClr>
              </a:gs>
              <a:gs pos="100000">
                <a:srgbClr val="EE654D">
                  <a:tint val="23500"/>
                  <a:satMod val="160000"/>
                </a:srgbClr>
              </a:gs>
            </a:gsLst>
            <a:lin ang="2700000" scaled="1"/>
            <a:tileRect/>
          </a:gradFill>
          <a:ln>
            <a:solidFill>
              <a:srgbClr val="EE6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81</a:t>
            </a:fld>
            <a:endParaRPr lang="de-DE"/>
          </a:p>
        </p:txBody>
      </p:sp>
      <p:pic>
        <p:nvPicPr>
          <p:cNvPr id="8" name="Inhaltsplatzhalter 7" descr="Ein Bild, das Text, Screenshot, Website, Webseite enthält.&#10;&#10;Automatisch generierte Beschreibung">
            <a:extLst>
              <a:ext uri="{FF2B5EF4-FFF2-40B4-BE49-F238E27FC236}">
                <a16:creationId xmlns:a16="http://schemas.microsoft.com/office/drawing/2014/main" id="{BBB0D97E-DF29-4E34-2BD6-1F5F4252905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50858" y="722889"/>
            <a:ext cx="9490284"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5" name="Rechteck 4">
            <a:extLst>
              <a:ext uri="{FF2B5EF4-FFF2-40B4-BE49-F238E27FC236}">
                <a16:creationId xmlns:a16="http://schemas.microsoft.com/office/drawing/2014/main" id="{42B033EB-10EA-459C-D3BD-2779BC03AC41}"/>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3305790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82</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Inhaltsplatzhalter 4" descr="Ein Bild, das Text, Screenshot, Schrift, Zahl enthält.&#10;&#10;Automatisch generierte Beschreibung">
            <a:extLst>
              <a:ext uri="{FF2B5EF4-FFF2-40B4-BE49-F238E27FC236}">
                <a16:creationId xmlns:a16="http://schemas.microsoft.com/office/drawing/2014/main" id="{C8634D8F-910F-FBEB-AA7A-28F6EC4B3FF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13406" y="727200"/>
            <a:ext cx="8365187" cy="5403600"/>
          </a:xfrm>
        </p:spPr>
      </p:pic>
    </p:spTree>
    <p:extLst>
      <p:ext uri="{BB962C8B-B14F-4D97-AF65-F5344CB8AC3E}">
        <p14:creationId xmlns:p14="http://schemas.microsoft.com/office/powerpoint/2010/main" val="2381798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EE654D">
                  <a:tint val="66000"/>
                  <a:satMod val="160000"/>
                </a:srgbClr>
              </a:gs>
              <a:gs pos="50000">
                <a:srgbClr val="EE654D">
                  <a:tint val="44500"/>
                  <a:satMod val="160000"/>
                </a:srgbClr>
              </a:gs>
              <a:gs pos="100000">
                <a:srgbClr val="EE654D">
                  <a:tint val="23500"/>
                  <a:satMod val="160000"/>
                </a:srgbClr>
              </a:gs>
            </a:gsLst>
            <a:lin ang="2700000" scaled="1"/>
            <a:tileRect/>
          </a:gradFill>
          <a:ln>
            <a:solidFill>
              <a:srgbClr val="EE6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83</a:t>
            </a:fld>
            <a:endParaRPr lang="de-DE"/>
          </a:p>
        </p:txBody>
      </p:sp>
      <p:pic>
        <p:nvPicPr>
          <p:cNvPr id="8" name="Inhaltsplatzhalter 7" descr="Ein Bild, das Text, Screenshot, Schrift, Zahl enthält.&#10;&#10;Automatisch generierte Beschreibung">
            <a:extLst>
              <a:ext uri="{FF2B5EF4-FFF2-40B4-BE49-F238E27FC236}">
                <a16:creationId xmlns:a16="http://schemas.microsoft.com/office/drawing/2014/main" id="{589A0260-458C-CA26-DC0F-790F0ADAA86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42036" y="722889"/>
            <a:ext cx="8307927"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5" name="Rechteck 4">
            <a:extLst>
              <a:ext uri="{FF2B5EF4-FFF2-40B4-BE49-F238E27FC236}">
                <a16:creationId xmlns:a16="http://schemas.microsoft.com/office/drawing/2014/main" id="{42B033EB-10EA-459C-D3BD-2779BC03AC41}"/>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3081009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84</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Inhaltsplatzhalter 4" descr="Ein Bild, das Text, Screenshot, Schrift, Design enthält.&#10;&#10;Automatisch generierte Beschreibung">
            <a:extLst>
              <a:ext uri="{FF2B5EF4-FFF2-40B4-BE49-F238E27FC236}">
                <a16:creationId xmlns:a16="http://schemas.microsoft.com/office/drawing/2014/main" id="{DD1E4439-FF7E-AE76-A4D2-72F0AFCBE5A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84010" y="727200"/>
            <a:ext cx="9223979" cy="5403600"/>
          </a:xfrm>
        </p:spPr>
      </p:pic>
    </p:spTree>
    <p:extLst>
      <p:ext uri="{BB962C8B-B14F-4D97-AF65-F5344CB8AC3E}">
        <p14:creationId xmlns:p14="http://schemas.microsoft.com/office/powerpoint/2010/main" val="33582358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EE654D">
                  <a:tint val="66000"/>
                  <a:satMod val="160000"/>
                </a:srgbClr>
              </a:gs>
              <a:gs pos="50000">
                <a:srgbClr val="EE654D">
                  <a:tint val="44500"/>
                  <a:satMod val="160000"/>
                </a:srgbClr>
              </a:gs>
              <a:gs pos="100000">
                <a:srgbClr val="EE654D">
                  <a:tint val="23500"/>
                  <a:satMod val="160000"/>
                </a:srgbClr>
              </a:gs>
            </a:gsLst>
            <a:lin ang="2700000" scaled="1"/>
            <a:tileRect/>
          </a:gradFill>
          <a:ln>
            <a:solidFill>
              <a:srgbClr val="EE6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85</a:t>
            </a:fld>
            <a:endParaRPr lang="de-DE"/>
          </a:p>
        </p:txBody>
      </p:sp>
      <p:pic>
        <p:nvPicPr>
          <p:cNvPr id="8" name="Inhaltsplatzhalter 7" descr="Ein Bild, das Text, Screenshot, Schrift, Design enthält.&#10;&#10;Automatisch generierte Beschreibung">
            <a:extLst>
              <a:ext uri="{FF2B5EF4-FFF2-40B4-BE49-F238E27FC236}">
                <a16:creationId xmlns:a16="http://schemas.microsoft.com/office/drawing/2014/main" id="{0D388EF7-5E9A-D3F3-01CC-DF2DE941023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3728" y="722889"/>
            <a:ext cx="9264544"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5" name="Rechteck 4">
            <a:extLst>
              <a:ext uri="{FF2B5EF4-FFF2-40B4-BE49-F238E27FC236}">
                <a16:creationId xmlns:a16="http://schemas.microsoft.com/office/drawing/2014/main" id="{42B033EB-10EA-459C-D3BD-2779BC03AC41}"/>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8703561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86</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Inhaltsplatzhalter 4" descr="Ein Bild, das Text, Screenshot, Schrift, Design enthält.&#10;&#10;Automatisch generierte Beschreibung">
            <a:extLst>
              <a:ext uri="{FF2B5EF4-FFF2-40B4-BE49-F238E27FC236}">
                <a16:creationId xmlns:a16="http://schemas.microsoft.com/office/drawing/2014/main" id="{6D51EC95-E4FF-9FD1-AA87-5D04AD0809E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3728" y="727200"/>
            <a:ext cx="9264544" cy="5403600"/>
          </a:xfrm>
        </p:spPr>
      </p:pic>
    </p:spTree>
    <p:extLst>
      <p:ext uri="{BB962C8B-B14F-4D97-AF65-F5344CB8AC3E}">
        <p14:creationId xmlns:p14="http://schemas.microsoft.com/office/powerpoint/2010/main" val="28898322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EE654D">
                  <a:tint val="66000"/>
                  <a:satMod val="160000"/>
                </a:srgbClr>
              </a:gs>
              <a:gs pos="50000">
                <a:srgbClr val="EE654D">
                  <a:tint val="44500"/>
                  <a:satMod val="160000"/>
                </a:srgbClr>
              </a:gs>
              <a:gs pos="100000">
                <a:srgbClr val="EE654D">
                  <a:tint val="23500"/>
                  <a:satMod val="160000"/>
                </a:srgbClr>
              </a:gs>
            </a:gsLst>
            <a:lin ang="2700000" scaled="1"/>
            <a:tileRect/>
          </a:gradFill>
          <a:ln>
            <a:solidFill>
              <a:srgbClr val="EE6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87</a:t>
            </a:fld>
            <a:endParaRPr lang="de-DE"/>
          </a:p>
        </p:txBody>
      </p:sp>
      <p:pic>
        <p:nvPicPr>
          <p:cNvPr id="8" name="Inhaltsplatzhalter 7" descr="Ein Bild, das Text, Screenshot, Schrift, Design enthält.&#10;&#10;Automatisch generierte Beschreibung">
            <a:extLst>
              <a:ext uri="{FF2B5EF4-FFF2-40B4-BE49-F238E27FC236}">
                <a16:creationId xmlns:a16="http://schemas.microsoft.com/office/drawing/2014/main" id="{E91E40A5-DCE4-030B-7688-06051DDB5DF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8036" y="722889"/>
            <a:ext cx="9255927"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5" name="Rechteck 4">
            <a:extLst>
              <a:ext uri="{FF2B5EF4-FFF2-40B4-BE49-F238E27FC236}">
                <a16:creationId xmlns:a16="http://schemas.microsoft.com/office/drawing/2014/main" id="{42B033EB-10EA-459C-D3BD-2779BC03AC41}"/>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736013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88</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Inhaltsplatzhalter 4" descr="Ein Bild, das Text, Screenshot, Schrift, Diagramm enthält.&#10;&#10;Automatisch generierte Beschreibung">
            <a:extLst>
              <a:ext uri="{FF2B5EF4-FFF2-40B4-BE49-F238E27FC236}">
                <a16:creationId xmlns:a16="http://schemas.microsoft.com/office/drawing/2014/main" id="{5347F1F2-42AE-272C-452F-BFF651B3467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8036" y="727200"/>
            <a:ext cx="9255927" cy="5403600"/>
          </a:xfrm>
        </p:spPr>
      </p:pic>
    </p:spTree>
    <p:extLst>
      <p:ext uri="{BB962C8B-B14F-4D97-AF65-F5344CB8AC3E}">
        <p14:creationId xmlns:p14="http://schemas.microsoft.com/office/powerpoint/2010/main" val="11022184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EE654D">
                  <a:tint val="66000"/>
                  <a:satMod val="160000"/>
                </a:srgbClr>
              </a:gs>
              <a:gs pos="50000">
                <a:srgbClr val="EE654D">
                  <a:tint val="44500"/>
                  <a:satMod val="160000"/>
                </a:srgbClr>
              </a:gs>
              <a:gs pos="100000">
                <a:srgbClr val="EE654D">
                  <a:tint val="23500"/>
                  <a:satMod val="160000"/>
                </a:srgbClr>
              </a:gs>
            </a:gsLst>
            <a:lin ang="2700000" scaled="1"/>
            <a:tileRect/>
          </a:gradFill>
          <a:ln>
            <a:solidFill>
              <a:srgbClr val="EE6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89</a:t>
            </a:fld>
            <a:endParaRPr lang="de-DE"/>
          </a:p>
        </p:txBody>
      </p:sp>
      <p:pic>
        <p:nvPicPr>
          <p:cNvPr id="8" name="Inhaltsplatzhalter 7" descr="Ein Bild, das Text, Screenshot, Schrift, Diagramm enthält.&#10;&#10;Automatisch generierte Beschreibung">
            <a:extLst>
              <a:ext uri="{FF2B5EF4-FFF2-40B4-BE49-F238E27FC236}">
                <a16:creationId xmlns:a16="http://schemas.microsoft.com/office/drawing/2014/main" id="{6C5B9F8C-8409-B438-18CA-468F20B1631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0644" y="722889"/>
            <a:ext cx="9270712"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5" name="Rechteck 4">
            <a:extLst>
              <a:ext uri="{FF2B5EF4-FFF2-40B4-BE49-F238E27FC236}">
                <a16:creationId xmlns:a16="http://schemas.microsoft.com/office/drawing/2014/main" id="{42B033EB-10EA-459C-D3BD-2779BC03AC41}"/>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517124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9</a:t>
            </a:fld>
            <a:endParaRPr lang="de-DE"/>
          </a:p>
        </p:txBody>
      </p:sp>
      <p:sp>
        <p:nvSpPr>
          <p:cNvPr id="5" name="Rechteck 4">
            <a:extLst>
              <a:ext uri="{FF2B5EF4-FFF2-40B4-BE49-F238E27FC236}">
                <a16:creationId xmlns:a16="http://schemas.microsoft.com/office/drawing/2014/main" id="{6B0EF18D-0CD2-7C77-5A1E-767830D3031A}"/>
              </a:ext>
            </a:extLst>
          </p:cNvPr>
          <p:cNvSpPr/>
          <p:nvPr/>
        </p:nvSpPr>
        <p:spPr>
          <a:xfrm>
            <a:off x="0" y="6263014"/>
            <a:ext cx="12192000" cy="93336"/>
          </a:xfrm>
          <a:prstGeom prst="rect">
            <a:avLst/>
          </a:prstGeom>
          <a:solidFill>
            <a:srgbClr val="F89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3" descr="Ein Bild, das Text, Website, Webseite, Screenshot enthält.&#10;&#10;Automatisch generierte Beschreibung">
            <a:extLst>
              <a:ext uri="{FF2B5EF4-FFF2-40B4-BE49-F238E27FC236}">
                <a16:creationId xmlns:a16="http://schemas.microsoft.com/office/drawing/2014/main" id="{EC7A65BA-F970-D37B-C492-CA54634FFB7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47219" y="729000"/>
            <a:ext cx="8297561" cy="5400000"/>
          </a:xfrm>
        </p:spPr>
      </p:pic>
    </p:spTree>
    <p:extLst>
      <p:ext uri="{BB962C8B-B14F-4D97-AF65-F5344CB8AC3E}">
        <p14:creationId xmlns:p14="http://schemas.microsoft.com/office/powerpoint/2010/main" val="23819164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90</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Inhaltsplatzhalter 4" descr="Ein Bild, das Text, Screenshot, Schrift, Diagramm enthält.&#10;&#10;Automatisch generierte Beschreibung">
            <a:extLst>
              <a:ext uri="{FF2B5EF4-FFF2-40B4-BE49-F238E27FC236}">
                <a16:creationId xmlns:a16="http://schemas.microsoft.com/office/drawing/2014/main" id="{E7EEE636-9231-1F77-B785-E29D666D6D0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8036" y="727200"/>
            <a:ext cx="9255927" cy="5403600"/>
          </a:xfrm>
        </p:spPr>
      </p:pic>
    </p:spTree>
    <p:extLst>
      <p:ext uri="{BB962C8B-B14F-4D97-AF65-F5344CB8AC3E}">
        <p14:creationId xmlns:p14="http://schemas.microsoft.com/office/powerpoint/2010/main" val="10821446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EE654D">
                  <a:tint val="66000"/>
                  <a:satMod val="160000"/>
                </a:srgbClr>
              </a:gs>
              <a:gs pos="50000">
                <a:srgbClr val="EE654D">
                  <a:tint val="44500"/>
                  <a:satMod val="160000"/>
                </a:srgbClr>
              </a:gs>
              <a:gs pos="100000">
                <a:srgbClr val="EE654D">
                  <a:tint val="23500"/>
                  <a:satMod val="160000"/>
                </a:srgbClr>
              </a:gs>
            </a:gsLst>
            <a:lin ang="2700000" scaled="1"/>
            <a:tileRect/>
          </a:gradFill>
          <a:ln>
            <a:solidFill>
              <a:srgbClr val="EE6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91</a:t>
            </a:fld>
            <a:endParaRPr lang="de-DE"/>
          </a:p>
        </p:txBody>
      </p:sp>
      <p:pic>
        <p:nvPicPr>
          <p:cNvPr id="8" name="Inhaltsplatzhalter 7" descr="Ein Bild, das Text, Screenshot, Schrift, Design enthält.&#10;&#10;Automatisch generierte Beschreibung">
            <a:extLst>
              <a:ext uri="{FF2B5EF4-FFF2-40B4-BE49-F238E27FC236}">
                <a16:creationId xmlns:a16="http://schemas.microsoft.com/office/drawing/2014/main" id="{1399F60C-EDCA-6AA7-66E0-0F3ADF1226B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8036" y="722889"/>
            <a:ext cx="9255927"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5" name="Rechteck 4">
            <a:extLst>
              <a:ext uri="{FF2B5EF4-FFF2-40B4-BE49-F238E27FC236}">
                <a16:creationId xmlns:a16="http://schemas.microsoft.com/office/drawing/2014/main" id="{42B033EB-10EA-459C-D3BD-2779BC03AC41}"/>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6976287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92</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Inhaltsplatzhalter 4" descr="Ein Bild, das Text, Screenshot, Schrift, Diagramm enthält.&#10;&#10;Automatisch generierte Beschreibung">
            <a:extLst>
              <a:ext uri="{FF2B5EF4-FFF2-40B4-BE49-F238E27FC236}">
                <a16:creationId xmlns:a16="http://schemas.microsoft.com/office/drawing/2014/main" id="{2B0DB827-5AC7-09D6-D133-4543C3D7D36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72345" y="727200"/>
            <a:ext cx="9247309" cy="5403600"/>
          </a:xfrm>
        </p:spPr>
      </p:pic>
    </p:spTree>
    <p:extLst>
      <p:ext uri="{BB962C8B-B14F-4D97-AF65-F5344CB8AC3E}">
        <p14:creationId xmlns:p14="http://schemas.microsoft.com/office/powerpoint/2010/main" val="39631534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EE654D">
                  <a:tint val="66000"/>
                  <a:satMod val="160000"/>
                </a:srgbClr>
              </a:gs>
              <a:gs pos="50000">
                <a:srgbClr val="EE654D">
                  <a:tint val="44500"/>
                  <a:satMod val="160000"/>
                </a:srgbClr>
              </a:gs>
              <a:gs pos="100000">
                <a:srgbClr val="EE654D">
                  <a:tint val="23500"/>
                  <a:satMod val="160000"/>
                </a:srgbClr>
              </a:gs>
            </a:gsLst>
            <a:lin ang="2700000" scaled="1"/>
            <a:tileRect/>
          </a:gradFill>
          <a:ln>
            <a:solidFill>
              <a:srgbClr val="EE6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93</a:t>
            </a:fld>
            <a:endParaRPr lang="de-DE"/>
          </a:p>
        </p:txBody>
      </p:sp>
      <p:pic>
        <p:nvPicPr>
          <p:cNvPr id="8" name="Inhaltsplatzhalter 7" descr="Ein Bild, das Text, Screenshot, Schrift, Diagramm enthält.&#10;&#10;Automatisch generierte Beschreibung">
            <a:extLst>
              <a:ext uri="{FF2B5EF4-FFF2-40B4-BE49-F238E27FC236}">
                <a16:creationId xmlns:a16="http://schemas.microsoft.com/office/drawing/2014/main" id="{96CD8FDB-BAA2-0420-469D-5EEE1A3CCC7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8036" y="722889"/>
            <a:ext cx="9255927"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5" name="Rechteck 4">
            <a:extLst>
              <a:ext uri="{FF2B5EF4-FFF2-40B4-BE49-F238E27FC236}">
                <a16:creationId xmlns:a16="http://schemas.microsoft.com/office/drawing/2014/main" id="{42B033EB-10EA-459C-D3BD-2779BC03AC41}"/>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6895865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94</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Inhaltsplatzhalter 4" descr="Ein Bild, das Text, Screenshot, Schrift, Zahl enthält.&#10;&#10;Automatisch generierte Beschreibung">
            <a:extLst>
              <a:ext uri="{FF2B5EF4-FFF2-40B4-BE49-F238E27FC236}">
                <a16:creationId xmlns:a16="http://schemas.microsoft.com/office/drawing/2014/main" id="{E4840A75-90F4-0654-94E4-D3AD6C0B027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72345" y="727200"/>
            <a:ext cx="9247309" cy="5403600"/>
          </a:xfrm>
        </p:spPr>
      </p:pic>
    </p:spTree>
    <p:extLst>
      <p:ext uri="{BB962C8B-B14F-4D97-AF65-F5344CB8AC3E}">
        <p14:creationId xmlns:p14="http://schemas.microsoft.com/office/powerpoint/2010/main" val="17227745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EE654D">
                  <a:tint val="66000"/>
                  <a:satMod val="160000"/>
                </a:srgbClr>
              </a:gs>
              <a:gs pos="50000">
                <a:srgbClr val="EE654D">
                  <a:tint val="44500"/>
                  <a:satMod val="160000"/>
                </a:srgbClr>
              </a:gs>
              <a:gs pos="100000">
                <a:srgbClr val="EE654D">
                  <a:tint val="23500"/>
                  <a:satMod val="160000"/>
                </a:srgbClr>
              </a:gs>
            </a:gsLst>
            <a:lin ang="2700000" scaled="1"/>
            <a:tileRect/>
          </a:gradFill>
          <a:ln>
            <a:solidFill>
              <a:srgbClr val="EE6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95</a:t>
            </a:fld>
            <a:endParaRPr lang="de-DE"/>
          </a:p>
        </p:txBody>
      </p:sp>
      <p:pic>
        <p:nvPicPr>
          <p:cNvPr id="8" name="Inhaltsplatzhalter 7" descr="Ein Bild, das Text, Screenshot, Schrift, Zahl enthält.&#10;&#10;Automatisch generierte Beschreibung">
            <a:extLst>
              <a:ext uri="{FF2B5EF4-FFF2-40B4-BE49-F238E27FC236}">
                <a16:creationId xmlns:a16="http://schemas.microsoft.com/office/drawing/2014/main" id="{D2014AB7-5928-3C20-08E8-05C8533F216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3728" y="727200"/>
            <a:ext cx="9264544"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5" name="Rechteck 4">
            <a:extLst>
              <a:ext uri="{FF2B5EF4-FFF2-40B4-BE49-F238E27FC236}">
                <a16:creationId xmlns:a16="http://schemas.microsoft.com/office/drawing/2014/main" id="{42B033EB-10EA-459C-D3BD-2779BC03AC41}"/>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5177122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96</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Inhaltsplatzhalter 4" descr="Ein Bild, das Text, Screenshot, Schrift, Diagramm enthält.&#10;&#10;Automatisch generierte Beschreibung">
            <a:extLst>
              <a:ext uri="{FF2B5EF4-FFF2-40B4-BE49-F238E27FC236}">
                <a16:creationId xmlns:a16="http://schemas.microsoft.com/office/drawing/2014/main" id="{1A58B4F6-132A-CB87-D3C1-46F6F1C8F14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72345" y="727200"/>
            <a:ext cx="9247309" cy="5403600"/>
          </a:xfrm>
        </p:spPr>
      </p:pic>
    </p:spTree>
    <p:extLst>
      <p:ext uri="{BB962C8B-B14F-4D97-AF65-F5344CB8AC3E}">
        <p14:creationId xmlns:p14="http://schemas.microsoft.com/office/powerpoint/2010/main" val="13403555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EE654D">
                  <a:tint val="66000"/>
                  <a:satMod val="160000"/>
                </a:srgbClr>
              </a:gs>
              <a:gs pos="50000">
                <a:srgbClr val="EE654D">
                  <a:tint val="44500"/>
                  <a:satMod val="160000"/>
                </a:srgbClr>
              </a:gs>
              <a:gs pos="100000">
                <a:srgbClr val="EE654D">
                  <a:tint val="23500"/>
                  <a:satMod val="160000"/>
                </a:srgbClr>
              </a:gs>
            </a:gsLst>
            <a:lin ang="2700000" scaled="1"/>
            <a:tileRect/>
          </a:gradFill>
          <a:ln>
            <a:solidFill>
              <a:srgbClr val="EE6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97</a:t>
            </a:fld>
            <a:endParaRPr lang="de-DE"/>
          </a:p>
        </p:txBody>
      </p:sp>
      <p:pic>
        <p:nvPicPr>
          <p:cNvPr id="8" name="Inhaltsplatzhalter 7" descr="Ein Bild, das Text, Screenshot, Schrift, Diagramm enthält.&#10;&#10;Automatisch generierte Beschreibung">
            <a:extLst>
              <a:ext uri="{FF2B5EF4-FFF2-40B4-BE49-F238E27FC236}">
                <a16:creationId xmlns:a16="http://schemas.microsoft.com/office/drawing/2014/main" id="{5B01F96C-3192-27D4-AD2E-E8D7B269A18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8036" y="722889"/>
            <a:ext cx="9255927"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5" name="Rechteck 4">
            <a:extLst>
              <a:ext uri="{FF2B5EF4-FFF2-40B4-BE49-F238E27FC236}">
                <a16:creationId xmlns:a16="http://schemas.microsoft.com/office/drawing/2014/main" id="{42B033EB-10EA-459C-D3BD-2779BC03AC41}"/>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134874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98</a:t>
            </a:fld>
            <a:endParaRPr lang="de-DE"/>
          </a:p>
        </p:txBody>
      </p:sp>
      <p:sp>
        <p:nvSpPr>
          <p:cNvPr id="3" name="Rechteck 2">
            <a:extLst>
              <a:ext uri="{FF2B5EF4-FFF2-40B4-BE49-F238E27FC236}">
                <a16:creationId xmlns:a16="http://schemas.microsoft.com/office/drawing/2014/main" id="{646F089C-B80B-488A-2186-0DFC9B172879}"/>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Inhaltsplatzhalter 4" descr="Ein Bild, das Text, Screenshot, Schrift, Diagramm enthält.&#10;&#10;Automatisch generierte Beschreibung">
            <a:extLst>
              <a:ext uri="{FF2B5EF4-FFF2-40B4-BE49-F238E27FC236}">
                <a16:creationId xmlns:a16="http://schemas.microsoft.com/office/drawing/2014/main" id="{82A59CE0-093A-3696-F3AD-70596F1AE09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76654" y="727200"/>
            <a:ext cx="9238691" cy="5403600"/>
          </a:xfrm>
        </p:spPr>
      </p:pic>
    </p:spTree>
    <p:extLst>
      <p:ext uri="{BB962C8B-B14F-4D97-AF65-F5344CB8AC3E}">
        <p14:creationId xmlns:p14="http://schemas.microsoft.com/office/powerpoint/2010/main" val="16839041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953D534-6DB5-AB11-748C-B10DFB6D4C86}"/>
              </a:ext>
            </a:extLst>
          </p:cNvPr>
          <p:cNvSpPr/>
          <p:nvPr/>
        </p:nvSpPr>
        <p:spPr>
          <a:xfrm>
            <a:off x="0" y="6356350"/>
            <a:ext cx="12192000" cy="501650"/>
          </a:xfrm>
          <a:prstGeom prst="rect">
            <a:avLst/>
          </a:prstGeom>
          <a:gradFill flip="none" rotWithShape="1">
            <a:gsLst>
              <a:gs pos="0">
                <a:srgbClr val="EE654D">
                  <a:tint val="66000"/>
                  <a:satMod val="160000"/>
                </a:srgbClr>
              </a:gs>
              <a:gs pos="50000">
                <a:srgbClr val="EE654D">
                  <a:tint val="44500"/>
                  <a:satMod val="160000"/>
                </a:srgbClr>
              </a:gs>
              <a:gs pos="100000">
                <a:srgbClr val="EE654D">
                  <a:tint val="23500"/>
                  <a:satMod val="160000"/>
                </a:srgbClr>
              </a:gs>
            </a:gsLst>
            <a:lin ang="2700000" scaled="1"/>
            <a:tileRect/>
          </a:gradFill>
          <a:ln>
            <a:solidFill>
              <a:srgbClr val="EE6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D23EAC5A-2323-D929-6947-37951CBBFCD7}"/>
              </a:ext>
            </a:extLst>
          </p:cNvPr>
          <p:cNvSpPr>
            <a:spLocks noGrp="1"/>
          </p:cNvSpPr>
          <p:nvPr>
            <p:ph type="sldNum" sz="quarter" idx="12"/>
          </p:nvPr>
        </p:nvSpPr>
        <p:spPr/>
        <p:txBody>
          <a:bodyPr/>
          <a:lstStyle/>
          <a:p>
            <a:fld id="{EB847C72-3CA9-F647-B8D0-B8BC1B99867E}" type="slidenum">
              <a:rPr lang="de-DE" smtClean="0"/>
              <a:t>99</a:t>
            </a:fld>
            <a:endParaRPr lang="de-DE"/>
          </a:p>
        </p:txBody>
      </p:sp>
      <p:pic>
        <p:nvPicPr>
          <p:cNvPr id="8" name="Inhaltsplatzhalter 7" descr="Ein Bild, das Text, Screenshot, Schrift, Diagramm enthält.&#10;&#10;Automatisch generierte Beschreibung">
            <a:extLst>
              <a:ext uri="{FF2B5EF4-FFF2-40B4-BE49-F238E27FC236}">
                <a16:creationId xmlns:a16="http://schemas.microsoft.com/office/drawing/2014/main" id="{3A678BAC-43D5-DF9A-3286-8724E97481C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8036" y="722889"/>
            <a:ext cx="9255927" cy="5403600"/>
          </a:xfrm>
        </p:spPr>
      </p:pic>
      <p:sp>
        <p:nvSpPr>
          <p:cNvPr id="4" name="Textfeld 3">
            <a:extLst>
              <a:ext uri="{FF2B5EF4-FFF2-40B4-BE49-F238E27FC236}">
                <a16:creationId xmlns:a16="http://schemas.microsoft.com/office/drawing/2014/main" id="{0E664AF0-D0DC-90DC-D74F-760A1C8CDFA2}"/>
              </a:ext>
            </a:extLst>
          </p:cNvPr>
          <p:cNvSpPr txBox="1"/>
          <p:nvPr/>
        </p:nvSpPr>
        <p:spPr>
          <a:xfrm>
            <a:off x="404149" y="6422509"/>
            <a:ext cx="868101" cy="369332"/>
          </a:xfrm>
          <a:prstGeom prst="rect">
            <a:avLst/>
          </a:prstGeom>
          <a:noFill/>
        </p:spPr>
        <p:txBody>
          <a:bodyPr wrap="square" rtlCol="0">
            <a:spAutoFit/>
          </a:bodyPr>
          <a:lstStyle/>
          <a:p>
            <a:r>
              <a:rPr lang="de-DE" b="1" dirty="0"/>
              <a:t>Lösung</a:t>
            </a:r>
          </a:p>
        </p:txBody>
      </p:sp>
      <p:sp>
        <p:nvSpPr>
          <p:cNvPr id="5" name="Rechteck 4">
            <a:extLst>
              <a:ext uri="{FF2B5EF4-FFF2-40B4-BE49-F238E27FC236}">
                <a16:creationId xmlns:a16="http://schemas.microsoft.com/office/drawing/2014/main" id="{42B033EB-10EA-459C-D3BD-2779BC03AC41}"/>
              </a:ext>
            </a:extLst>
          </p:cNvPr>
          <p:cNvSpPr/>
          <p:nvPr/>
        </p:nvSpPr>
        <p:spPr>
          <a:xfrm>
            <a:off x="0" y="6263014"/>
            <a:ext cx="12192000" cy="93336"/>
          </a:xfrm>
          <a:prstGeom prst="rect">
            <a:avLst/>
          </a:prstGeom>
          <a:solidFill>
            <a:srgbClr val="EE6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76672241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11929</Words>
  <Application>Microsoft Macintosh PowerPoint</Application>
  <PresentationFormat>Breitbild</PresentationFormat>
  <Paragraphs>949</Paragraphs>
  <Slides>171</Slides>
  <Notes>169</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171</vt:i4>
      </vt:variant>
    </vt:vector>
  </HeadingPairs>
  <TitlesOfParts>
    <vt:vector size="177" baseType="lpstr">
      <vt:lpstr>-apple-system</vt:lpstr>
      <vt:lpstr>Arial</vt:lpstr>
      <vt:lpstr>Calibri</vt:lpstr>
      <vt:lpstr>Calibri Light</vt:lpstr>
      <vt:lpstr>font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Hunziker, Carine (E-DEMOCRACY)</dc:creator>
  <cp:lastModifiedBy>Carine Hunziker</cp:lastModifiedBy>
  <cp:revision>30</cp:revision>
  <dcterms:created xsi:type="dcterms:W3CDTF">2023-11-22T07:55:31Z</dcterms:created>
  <dcterms:modified xsi:type="dcterms:W3CDTF">2024-11-15T08:19:23Z</dcterms:modified>
</cp:coreProperties>
</file>